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4"/>
  </p:sldMasterIdLst>
  <p:notesMasterIdLst>
    <p:notesMasterId r:id="rId28"/>
  </p:notesMasterIdLst>
  <p:handoutMasterIdLst>
    <p:handoutMasterId r:id="rId29"/>
  </p:handoutMasterIdLst>
  <p:sldIdLst>
    <p:sldId id="289" r:id="rId5"/>
    <p:sldId id="259" r:id="rId6"/>
    <p:sldId id="343" r:id="rId7"/>
    <p:sldId id="286" r:id="rId8"/>
    <p:sldId id="287" r:id="rId9"/>
    <p:sldId id="288" r:id="rId10"/>
    <p:sldId id="309" r:id="rId11"/>
    <p:sldId id="299" r:id="rId12"/>
    <p:sldId id="333" r:id="rId13"/>
    <p:sldId id="339" r:id="rId14"/>
    <p:sldId id="340" r:id="rId15"/>
    <p:sldId id="341" r:id="rId16"/>
    <p:sldId id="342" r:id="rId17"/>
    <p:sldId id="302" r:id="rId18"/>
    <p:sldId id="324" r:id="rId19"/>
    <p:sldId id="337" r:id="rId20"/>
    <p:sldId id="310" r:id="rId21"/>
    <p:sldId id="334" r:id="rId22"/>
    <p:sldId id="332" r:id="rId23"/>
    <p:sldId id="273" r:id="rId24"/>
    <p:sldId id="335" r:id="rId25"/>
    <p:sldId id="345" r:id="rId26"/>
    <p:sldId id="330" r:id="rId27"/>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38AB95-15CA-F5A8-E679-3C6860D033B3}" name="Anna-Karin Holst Johannsen" initials="AKHJ" userId="S::annhojo@aarhus.dk::6a4f5c30-bdef-4d17-ad1c-4edcc05973d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5F09"/>
    <a:srgbClr val="63A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AECA1-B636-4C3E-8F97-480142209951}" v="1" dt="2022-08-18T08:24:20.167"/>
    <p1510:client id="{FC06E7C7-AC88-453E-A956-B9A196F54C47}" v="3" dt="2022-07-21T08:53:29.073"/>
  </p1510:revLst>
</p1510:revInfo>
</file>

<file path=ppt/tableStyles.xml><?xml version="1.0" encoding="utf-8"?>
<a:tblStyleLst xmlns:a="http://schemas.openxmlformats.org/drawingml/2006/main" def="{5C22544A-7EE6-4342-B048-85BDC9FD1C3A}">
  <a:tblStyle styleId="{284E427A-3D55-4303-BF80-6455036E1DE7}" styleName="Format med tema 1 - dekorfär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5"/>
    <p:restoredTop sz="94585"/>
  </p:normalViewPr>
  <p:slideViewPr>
    <p:cSldViewPr snapToGrid="0" snapToObjects="1">
      <p:cViewPr varScale="1">
        <p:scale>
          <a:sx n="73" d="100"/>
          <a:sy n="73" d="100"/>
        </p:scale>
        <p:origin x="1782"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2" d="100"/>
          <a:sy n="72" d="100"/>
        </p:scale>
        <p:origin x="35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77C4065-15B2-ABB7-EED7-12820ED92C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65C1B9C-12C1-11F8-F860-E4A16BAE1B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7A2CB5-0C9B-8A4F-B74C-0304C7E81D0F}" type="datetimeFigureOut">
              <a:rPr lang="sv-SE" smtClean="0"/>
              <a:t>2025-11-19</a:t>
            </a:fld>
            <a:endParaRPr lang="sv-SE"/>
          </a:p>
        </p:txBody>
      </p:sp>
      <p:sp>
        <p:nvSpPr>
          <p:cNvPr id="4" name="Platshållare för sidfot 3">
            <a:extLst>
              <a:ext uri="{FF2B5EF4-FFF2-40B4-BE49-F238E27FC236}">
                <a16:creationId xmlns:a16="http://schemas.microsoft.com/office/drawing/2014/main" id="{31FD2BBB-9F7E-D034-BBE0-897F8E1ED4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DDABAEE-9BCF-EF11-D428-771FF6D158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41CFB8-B53C-AC45-864D-3C9F210CDBD6}" type="slidenum">
              <a:rPr lang="sv-SE" smtClean="0"/>
              <a:t>‹#›</a:t>
            </a:fld>
            <a:endParaRPr lang="sv-SE"/>
          </a:p>
        </p:txBody>
      </p:sp>
    </p:spTree>
    <p:extLst>
      <p:ext uri="{BB962C8B-B14F-4D97-AF65-F5344CB8AC3E}">
        <p14:creationId xmlns:p14="http://schemas.microsoft.com/office/powerpoint/2010/main" val="409173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F656E-9C28-B640-83CC-059E1C9604FB}" type="datetimeFigureOut">
              <a:rPr lang="sv-SE" smtClean="0"/>
              <a:t>2025-11-19</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3AA5C-BFBA-5C41-8EE6-364C39E7C182}" type="slidenum">
              <a:rPr lang="sv-SE" smtClean="0"/>
              <a:t>‹#›</a:t>
            </a:fld>
            <a:endParaRPr lang="sv-SE"/>
          </a:p>
        </p:txBody>
      </p:sp>
    </p:spTree>
    <p:extLst>
      <p:ext uri="{BB962C8B-B14F-4D97-AF65-F5344CB8AC3E}">
        <p14:creationId xmlns:p14="http://schemas.microsoft.com/office/powerpoint/2010/main" val="425909003"/>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sv-SE"/>
              <a:t>Klicka här för att ändra mall för rubrikformat</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72374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327155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418046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371879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947343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A354FDE3-40B7-AE46-8FE8-EA0F24320A45}" type="datetimeFigureOut">
              <a:rPr lang="sv-SE" smtClean="0"/>
              <a:t>2025-11-19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447941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sv-SE"/>
              <a:t>Klicka här för att ändra format på bakgrundstexten</a:t>
            </a:r>
          </a:p>
        </p:txBody>
      </p:sp>
      <p:sp>
        <p:nvSpPr>
          <p:cNvPr id="4" name="Content Placeholder 3"/>
          <p:cNvSpPr>
            <a:spLocks noGrp="1"/>
          </p:cNvSpPr>
          <p:nvPr>
            <p:ph sz="half" idx="2"/>
          </p:nvPr>
        </p:nvSpPr>
        <p:spPr>
          <a:xfrm>
            <a:off x="881779" y="3507105"/>
            <a:ext cx="5415676" cy="515842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sv-SE"/>
              <a:t>Klicka här för att ändra format på bakgrundstexten</a:t>
            </a:r>
          </a:p>
        </p:txBody>
      </p:sp>
      <p:sp>
        <p:nvSpPr>
          <p:cNvPr id="6" name="Content Placeholder 5"/>
          <p:cNvSpPr>
            <a:spLocks noGrp="1"/>
          </p:cNvSpPr>
          <p:nvPr>
            <p:ph sz="quarter" idx="4"/>
          </p:nvPr>
        </p:nvSpPr>
        <p:spPr>
          <a:xfrm>
            <a:off x="6480811" y="3507105"/>
            <a:ext cx="5442347" cy="515842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A354FDE3-40B7-AE46-8FE8-EA0F24320A45}" type="datetimeFigureOut">
              <a:rPr lang="sv-SE" smtClean="0"/>
              <a:t>2025-11-19</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318534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A354FDE3-40B7-AE46-8FE8-EA0F24320A45}" type="datetimeFigureOut">
              <a:rPr lang="sv-SE" smtClean="0"/>
              <a:t>2025-11-19</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161681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4FDE3-40B7-AE46-8FE8-EA0F24320A45}" type="datetimeFigureOut">
              <a:rPr lang="sv-SE" smtClean="0"/>
              <a:t>2025-11-19</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48517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sv-SE"/>
              <a:t>Klicka här för att ändra mall för rubrikformat</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354FDE3-40B7-AE46-8FE8-EA0F24320A45}" type="datetimeFigureOut">
              <a:rPr lang="sv-SE" smtClean="0"/>
              <a:t>2025-11-19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42658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354FDE3-40B7-AE46-8FE8-EA0F24320A45}" type="datetimeFigureOut">
              <a:rPr lang="sv-SE" smtClean="0"/>
              <a:t>2025-11-19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49549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F14B103-95FF-7BDA-B0A4-7F8EAC51E01B}"/>
              </a:ext>
            </a:extLst>
          </p:cNvPr>
          <p:cNvPicPr>
            <a:picLocks noChangeAspect="1"/>
          </p:cNvPicPr>
          <p:nvPr userDrawn="1"/>
        </p:nvPicPr>
        <p:blipFill>
          <a:blip r:embed="rId13">
            <a:alphaModFix amt="25000"/>
          </a:blip>
          <a:stretch>
            <a:fillRect/>
          </a:stretch>
        </p:blipFill>
        <p:spPr>
          <a:xfrm>
            <a:off x="-4432392" y="-4941068"/>
            <a:ext cx="53063918" cy="48528983"/>
          </a:xfrm>
          <a:prstGeom prst="rect">
            <a:avLst/>
          </a:prstGeom>
        </p:spPr>
      </p:pic>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A354FDE3-40B7-AE46-8FE8-EA0F24320A45}" type="datetimeFigureOut">
              <a:rPr lang="sv-SE" smtClean="0"/>
              <a:t>2025-11-19</a:t>
            </a:fld>
            <a:endParaRPr lang="sv-SE"/>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176E9AEB-CC88-DD4A-93DC-D1DDF7116653}" type="slidenum">
              <a:rPr lang="sv-SE" smtClean="0"/>
              <a:t>‹#›</a:t>
            </a:fld>
            <a:endParaRPr lang="sv-SE"/>
          </a:p>
        </p:txBody>
      </p:sp>
    </p:spTree>
    <p:extLst>
      <p:ext uri="{BB962C8B-B14F-4D97-AF65-F5344CB8AC3E}">
        <p14:creationId xmlns:p14="http://schemas.microsoft.com/office/powerpoint/2010/main" val="270047741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mUkhpmuSa94?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2Q5Qx5B0I4E?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agLxroc8YUU?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kMMxYf0_4i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8yTjpNIybTY?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cNBraXqNfV0?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x_AKMHq9QQ0?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e3wX3HtnO4M?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WcD8ky3nY8k?feature=oembed"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leapforlife.se" TargetMode="External"/><Relationship Id="rId3" Type="http://schemas.openxmlformats.org/officeDocument/2006/relationships/hyperlink" Target="https://careware.dk/cw-nordic/" TargetMode="External"/><Relationship Id="rId7" Type="http://schemas.openxmlformats.org/officeDocument/2006/relationships/hyperlink" Target="https://careware.dk/praesentationsdage/praesentationsdage/#1" TargetMode="External"/><Relationship Id="rId2" Type="http://schemas.openxmlformats.org/officeDocument/2006/relationships/hyperlink" Target="https://www.youtube.com/channel/UC8dyF92Qm4ZGVfc9l-Q7s1w/videos" TargetMode="External"/><Relationship Id="rId1" Type="http://schemas.openxmlformats.org/officeDocument/2006/relationships/slideLayout" Target="../slideLayouts/slideLayout2.xml"/><Relationship Id="rId6" Type="http://schemas.openxmlformats.org/officeDocument/2006/relationships/hyperlink" Target="https://leapforlife.se/verksamhet/innovationsstod/mojligheter.html" TargetMode="External"/><Relationship Id="rId5" Type="http://schemas.openxmlformats.org/officeDocument/2006/relationships/hyperlink" Target="https://dokkx.aarhus.dk/kontakt/" TargetMode="External"/><Relationship Id="rId4" Type="http://schemas.openxmlformats.org/officeDocument/2006/relationships/hyperlink" Target="https://www.tucv.dk/" TargetMode="External"/><Relationship Id="rId9" Type="http://schemas.openxmlformats.org/officeDocument/2006/relationships/hyperlink" Target="https://velfaerdsteknologi.aarhus.dk/implementering/indsatser-i-sundhed-og-omsorg/liv-implementeringsguide/"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png"/><Relationship Id="rId5" Type="http://schemas.openxmlformats.org/officeDocument/2006/relationships/image" Target="../media/image29.png"/><Relationship Id="rId10" Type="http://schemas.openxmlformats.org/officeDocument/2006/relationships/image" Target="../media/image33.jpg"/><Relationship Id="rId4" Type="http://schemas.openxmlformats.org/officeDocument/2006/relationships/image" Target="../media/image2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orivu4snTB4?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WpPLFt9A7gI?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KSmM-NxNCF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15">
            <a:extLst>
              <a:ext uri="{FF2B5EF4-FFF2-40B4-BE49-F238E27FC236}">
                <a16:creationId xmlns:a16="http://schemas.microsoft.com/office/drawing/2014/main" id="{2A74FD9E-96A8-279D-3274-D7D009D53704}"/>
              </a:ext>
            </a:extLst>
          </p:cNvPr>
          <p:cNvPicPr>
            <a:picLocks noChangeAspect="1"/>
          </p:cNvPicPr>
          <p:nvPr/>
        </p:nvPicPr>
        <p:blipFill>
          <a:blip r:embed="rId2"/>
          <a:stretch>
            <a:fillRect/>
          </a:stretch>
        </p:blipFill>
        <p:spPr>
          <a:xfrm>
            <a:off x="7495741" y="502539"/>
            <a:ext cx="6183398" cy="9486898"/>
          </a:xfrm>
          <a:prstGeom prst="rect">
            <a:avLst/>
          </a:prstGeom>
        </p:spPr>
      </p:pic>
      <p:pic>
        <p:nvPicPr>
          <p:cNvPr id="4" name="Bildobjekt 3">
            <a:extLst>
              <a:ext uri="{FF2B5EF4-FFF2-40B4-BE49-F238E27FC236}">
                <a16:creationId xmlns:a16="http://schemas.microsoft.com/office/drawing/2014/main" id="{D1588836-D56E-F4F6-27F5-994BA7A6E19D}"/>
              </a:ext>
            </a:extLst>
          </p:cNvPr>
          <p:cNvPicPr>
            <a:picLocks noChangeAspect="1"/>
          </p:cNvPicPr>
          <p:nvPr/>
        </p:nvPicPr>
        <p:blipFill rotWithShape="1">
          <a:blip r:embed="rId3"/>
          <a:srcRect l="27968" t="21637" r="33748" b="24817"/>
          <a:stretch/>
        </p:blipFill>
        <p:spPr>
          <a:xfrm>
            <a:off x="2596102" y="658206"/>
            <a:ext cx="3038809" cy="3007043"/>
          </a:xfrm>
          <a:prstGeom prst="rect">
            <a:avLst/>
          </a:prstGeom>
        </p:spPr>
      </p:pic>
      <p:pic>
        <p:nvPicPr>
          <p:cNvPr id="8" name="Bildobjekt 7">
            <a:extLst>
              <a:ext uri="{FF2B5EF4-FFF2-40B4-BE49-F238E27FC236}">
                <a16:creationId xmlns:a16="http://schemas.microsoft.com/office/drawing/2014/main" id="{2AC05811-C661-1514-1DAF-550371E22A42}"/>
              </a:ext>
            </a:extLst>
          </p:cNvPr>
          <p:cNvPicPr>
            <a:picLocks noChangeAspect="1"/>
          </p:cNvPicPr>
          <p:nvPr/>
        </p:nvPicPr>
        <p:blipFill rotWithShape="1">
          <a:blip r:embed="rId4"/>
          <a:srcRect r="21198"/>
          <a:stretch/>
        </p:blipFill>
        <p:spPr>
          <a:xfrm>
            <a:off x="1927535" y="6817902"/>
            <a:ext cx="3807082" cy="1038709"/>
          </a:xfrm>
          <a:prstGeom prst="rect">
            <a:avLst/>
          </a:prstGeom>
        </p:spPr>
      </p:pic>
      <p:sp>
        <p:nvSpPr>
          <p:cNvPr id="11" name="Rubrik 10">
            <a:extLst>
              <a:ext uri="{FF2B5EF4-FFF2-40B4-BE49-F238E27FC236}">
                <a16:creationId xmlns:a16="http://schemas.microsoft.com/office/drawing/2014/main" id="{48779BFF-FA91-352A-5041-97F470C052A8}"/>
              </a:ext>
            </a:extLst>
          </p:cNvPr>
          <p:cNvSpPr>
            <a:spLocks noGrp="1"/>
          </p:cNvSpPr>
          <p:nvPr>
            <p:ph type="title"/>
          </p:nvPr>
        </p:nvSpPr>
        <p:spPr>
          <a:xfrm>
            <a:off x="546420" y="4189142"/>
            <a:ext cx="7826281" cy="1816638"/>
          </a:xfrm>
        </p:spPr>
        <p:txBody>
          <a:bodyPr>
            <a:normAutofit/>
          </a:bodyPr>
          <a:lstStyle/>
          <a:p>
            <a:pPr algn="ctr"/>
            <a:r>
              <a:rPr lang="sv-SE" sz="5400" b="1" dirty="0"/>
              <a:t>Effekter </a:t>
            </a:r>
            <a:r>
              <a:rPr lang="sv-SE" sz="5400" b="1" dirty="0" err="1"/>
              <a:t>og</a:t>
            </a:r>
            <a:r>
              <a:rPr lang="sv-SE" sz="5400" b="1" dirty="0"/>
              <a:t> </a:t>
            </a:r>
            <a:r>
              <a:rPr lang="sv-SE" sz="5400" b="1" dirty="0" err="1"/>
              <a:t>resultater</a:t>
            </a:r>
            <a:r>
              <a:rPr lang="sv-SE" sz="5400" b="1" dirty="0"/>
              <a:t> </a:t>
            </a:r>
            <a:br>
              <a:rPr lang="sv-SE" sz="5400" b="1" dirty="0"/>
            </a:br>
            <a:r>
              <a:rPr lang="sv-SE" sz="5400" b="1" dirty="0"/>
              <a:t>2018-2022</a:t>
            </a:r>
            <a:endParaRPr lang="sv-SE" sz="3400" b="1" dirty="0">
              <a:solidFill>
                <a:srgbClr val="FF0000"/>
              </a:solidFill>
              <a:latin typeface="+mn-lt"/>
            </a:endParaRPr>
          </a:p>
        </p:txBody>
      </p:sp>
    </p:spTree>
    <p:extLst>
      <p:ext uri="{BB962C8B-B14F-4D97-AF65-F5344CB8AC3E}">
        <p14:creationId xmlns:p14="http://schemas.microsoft.com/office/powerpoint/2010/main" val="70648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3600" dirty="0" err="1">
                <a:solidFill>
                  <a:schemeClr val="bg1"/>
                </a:solidFill>
              </a:rPr>
              <a:t>Præsentationsdag</a:t>
            </a:r>
            <a:br>
              <a:rPr lang="en-US" sz="5400" dirty="0">
                <a:solidFill>
                  <a:schemeClr val="bg1"/>
                </a:solidFill>
              </a:rPr>
            </a:br>
            <a:r>
              <a:rPr lang="en-US" sz="5400" dirty="0" err="1">
                <a:solidFill>
                  <a:schemeClr val="bg1"/>
                </a:solidFill>
              </a:rPr>
              <a:t>Virksomheds-perspektiv</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740211"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chemeClr val="bg1"/>
                </a:solidFill>
              </a:rPr>
              <a:t>Erik Johansen, </a:t>
            </a:r>
            <a:r>
              <a:rPr lang="en-US" sz="1600" dirty="0" err="1">
                <a:solidFill>
                  <a:schemeClr val="bg1"/>
                </a:solidFill>
              </a:rPr>
              <a:t>direktør</a:t>
            </a:r>
            <a:r>
              <a:rPr lang="en-US" sz="1600" dirty="0">
                <a:solidFill>
                  <a:schemeClr val="bg1"/>
                </a:solidFill>
              </a:rPr>
              <a:t> og </a:t>
            </a:r>
            <a:r>
              <a:rPr lang="en-US" sz="1600" dirty="0" err="1">
                <a:solidFill>
                  <a:schemeClr val="bg1"/>
                </a:solidFill>
              </a:rPr>
              <a:t>grundlægger</a:t>
            </a:r>
            <a:r>
              <a:rPr lang="en-US" sz="1600" dirty="0">
                <a:solidFill>
                  <a:schemeClr val="bg1"/>
                </a:solidFill>
              </a:rPr>
              <a:t> </a:t>
            </a:r>
            <a:r>
              <a:rPr lang="en-US" sz="1600" dirty="0" err="1">
                <a:solidFill>
                  <a:schemeClr val="bg1"/>
                </a:solidFill>
              </a:rPr>
              <a:t>af</a:t>
            </a:r>
            <a:r>
              <a:rPr lang="en-US" sz="1600" dirty="0">
                <a:solidFill>
                  <a:schemeClr val="bg1"/>
                </a:solidFill>
              </a:rPr>
              <a:t> 4M Video </a:t>
            </a:r>
            <a:r>
              <a:rPr lang="en-US" sz="1600" dirty="0" err="1">
                <a:solidFill>
                  <a:schemeClr val="bg1"/>
                </a:solidFill>
              </a:rPr>
              <a:t>fortæller</a:t>
            </a:r>
            <a:r>
              <a:rPr lang="en-US" sz="1600" dirty="0">
                <a:solidFill>
                  <a:schemeClr val="bg1"/>
                </a:solidFill>
              </a:rPr>
              <a:t> om </a:t>
            </a:r>
            <a:r>
              <a:rPr lang="en-US" sz="1600" dirty="0" err="1">
                <a:solidFill>
                  <a:schemeClr val="bg1"/>
                </a:solidFill>
              </a:rPr>
              <a:t>virksomhedens</a:t>
            </a:r>
            <a:r>
              <a:rPr lang="en-US" sz="1600" dirty="0">
                <a:solidFill>
                  <a:schemeClr val="bg1"/>
                </a:solidFill>
              </a:rPr>
              <a:t> interesse i og </a:t>
            </a:r>
            <a:r>
              <a:rPr lang="en-US" sz="1600" dirty="0" err="1">
                <a:solidFill>
                  <a:schemeClr val="bg1"/>
                </a:solidFill>
              </a:rPr>
              <a:t>udbytte</a:t>
            </a:r>
            <a:r>
              <a:rPr lang="en-US" sz="1600" dirty="0">
                <a:solidFill>
                  <a:schemeClr val="bg1"/>
                </a:solidFill>
              </a:rPr>
              <a:t> </a:t>
            </a:r>
            <a:r>
              <a:rPr lang="en-US" sz="1600" dirty="0" err="1">
                <a:solidFill>
                  <a:schemeClr val="bg1"/>
                </a:solidFill>
              </a:rPr>
              <a:t>af</a:t>
            </a:r>
            <a:r>
              <a:rPr lang="en-US" sz="1600" dirty="0">
                <a:solidFill>
                  <a:schemeClr val="bg1"/>
                </a:solidFill>
              </a:rPr>
              <a:t> at </a:t>
            </a:r>
            <a:r>
              <a:rPr lang="en-US" sz="1600" dirty="0" err="1">
                <a:solidFill>
                  <a:schemeClr val="bg1"/>
                </a:solidFill>
              </a:rPr>
              <a:t>deltage</a:t>
            </a:r>
            <a:r>
              <a:rPr lang="en-US" sz="1600" dirty="0">
                <a:solidFill>
                  <a:schemeClr val="bg1"/>
                </a:solidFill>
              </a:rPr>
              <a:t> i </a:t>
            </a:r>
            <a:r>
              <a:rPr lang="en-US" sz="1600" dirty="0" err="1">
                <a:solidFill>
                  <a:schemeClr val="bg1"/>
                </a:solidFill>
              </a:rPr>
              <a:t>en</a:t>
            </a:r>
            <a:r>
              <a:rPr lang="en-US" sz="1600" dirty="0">
                <a:solidFill>
                  <a:schemeClr val="bg1"/>
                </a:solidFill>
              </a:rPr>
              <a:t> </a:t>
            </a:r>
            <a:r>
              <a:rPr lang="en-US" sz="1600" dirty="0" err="1">
                <a:solidFill>
                  <a:schemeClr val="bg1"/>
                </a:solidFill>
              </a:rPr>
              <a:t>Præsentationsdag</a:t>
            </a:r>
            <a:r>
              <a:rPr lang="en-US" sz="1600" dirty="0">
                <a:solidFill>
                  <a:schemeClr val="bg1"/>
                </a:solidFill>
              </a:rPr>
              <a:t>.</a:t>
            </a:r>
          </a:p>
        </p:txBody>
      </p:sp>
      <p:sp>
        <p:nvSpPr>
          <p:cNvPr id="12" name="Rektangel 11">
            <a:extLst>
              <a:ext uri="{FF2B5EF4-FFF2-40B4-BE49-F238E27FC236}">
                <a16:creationId xmlns:a16="http://schemas.microsoft.com/office/drawing/2014/main" id="{D373AC86-0636-60A6-4A69-C86063865AED}"/>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Onlinemedia 2" descr="CareWare Præsentationsdag Virksomhedsperspektiv">
            <a:hlinkClick r:id="" action="ppaction://media"/>
            <a:extLst>
              <a:ext uri="{FF2B5EF4-FFF2-40B4-BE49-F238E27FC236}">
                <a16:creationId xmlns:a16="http://schemas.microsoft.com/office/drawing/2014/main" id="{4CC3A9D5-569D-64EE-463F-173DD5FC50EF}"/>
              </a:ext>
            </a:extLst>
          </p:cNvPr>
          <p:cNvPicPr>
            <a:picLocks noRot="1" noChangeAspect="1"/>
          </p:cNvPicPr>
          <p:nvPr>
            <a:videoFile r:link="rId1"/>
          </p:nvPr>
        </p:nvPicPr>
        <p:blipFill>
          <a:blip r:embed="rId3"/>
          <a:stretch>
            <a:fillRect/>
          </a:stretch>
        </p:blipFill>
        <p:spPr>
          <a:xfrm>
            <a:off x="6749218" y="3373067"/>
            <a:ext cx="5554163" cy="3138102"/>
          </a:xfrm>
          <a:prstGeom prst="rect">
            <a:avLst/>
          </a:prstGeom>
        </p:spPr>
      </p:pic>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Tree>
    <p:extLst>
      <p:ext uri="{BB962C8B-B14F-4D97-AF65-F5344CB8AC3E}">
        <p14:creationId xmlns:p14="http://schemas.microsoft.com/office/powerpoint/2010/main" val="21710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3600" dirty="0" err="1">
                <a:solidFill>
                  <a:schemeClr val="bg1"/>
                </a:solidFill>
              </a:rPr>
              <a:t>Præsentationsdag</a:t>
            </a:r>
            <a:br>
              <a:rPr lang="en-US" sz="5400" dirty="0">
                <a:solidFill>
                  <a:schemeClr val="bg1"/>
                </a:solidFill>
              </a:rPr>
            </a:br>
            <a:r>
              <a:rPr lang="en-US" sz="5400" dirty="0" err="1">
                <a:solidFill>
                  <a:schemeClr val="bg1"/>
                </a:solidFill>
              </a:rPr>
              <a:t>Deltager</a:t>
            </a:r>
            <a:r>
              <a:rPr lang="en-US" sz="5400" dirty="0">
                <a:solidFill>
                  <a:schemeClr val="bg1"/>
                </a:solidFill>
              </a:rPr>
              <a:t>- </a:t>
            </a:r>
            <a:r>
              <a:rPr lang="en-US" sz="5400" dirty="0" err="1">
                <a:solidFill>
                  <a:schemeClr val="bg1"/>
                </a:solidFill>
              </a:rPr>
              <a:t>perspektiv</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998628"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chemeClr val="bg1"/>
                </a:solidFill>
              </a:rPr>
              <a:t>Susanne Falkenberg </a:t>
            </a:r>
            <a:r>
              <a:rPr lang="en-US" sz="1600" dirty="0" err="1">
                <a:solidFill>
                  <a:schemeClr val="bg1"/>
                </a:solidFill>
              </a:rPr>
              <a:t>fra</a:t>
            </a:r>
            <a:r>
              <a:rPr lang="en-US" sz="1600" dirty="0">
                <a:solidFill>
                  <a:schemeClr val="bg1"/>
                </a:solidFill>
              </a:rPr>
              <a:t> Aarhus </a:t>
            </a:r>
            <a:r>
              <a:rPr lang="en-US" sz="1600" dirty="0" err="1">
                <a:solidFill>
                  <a:schemeClr val="bg1"/>
                </a:solidFill>
              </a:rPr>
              <a:t>Kommune</a:t>
            </a:r>
            <a:r>
              <a:rPr lang="en-US" sz="1600" dirty="0">
                <a:solidFill>
                  <a:schemeClr val="bg1"/>
                </a:solidFill>
              </a:rPr>
              <a:t> </a:t>
            </a:r>
            <a:r>
              <a:rPr lang="en-US" sz="1600" dirty="0" err="1">
                <a:solidFill>
                  <a:schemeClr val="bg1"/>
                </a:solidFill>
              </a:rPr>
              <a:t>har</a:t>
            </a:r>
            <a:r>
              <a:rPr lang="en-US" sz="1600" dirty="0">
                <a:solidFill>
                  <a:schemeClr val="bg1"/>
                </a:solidFill>
              </a:rPr>
              <a:t> </a:t>
            </a:r>
            <a:r>
              <a:rPr lang="en-US" sz="1600" dirty="0" err="1">
                <a:solidFill>
                  <a:schemeClr val="bg1"/>
                </a:solidFill>
              </a:rPr>
              <a:t>deltaget</a:t>
            </a:r>
            <a:r>
              <a:rPr lang="en-US" sz="1600" dirty="0">
                <a:solidFill>
                  <a:schemeClr val="bg1"/>
                </a:solidFill>
              </a:rPr>
              <a:t> i </a:t>
            </a:r>
            <a:r>
              <a:rPr lang="en-US" sz="1600" dirty="0" err="1">
                <a:solidFill>
                  <a:schemeClr val="bg1"/>
                </a:solidFill>
              </a:rPr>
              <a:t>flere</a:t>
            </a:r>
            <a:r>
              <a:rPr lang="en-US" sz="1600" dirty="0">
                <a:solidFill>
                  <a:schemeClr val="bg1"/>
                </a:solidFill>
              </a:rPr>
              <a:t> </a:t>
            </a:r>
            <a:r>
              <a:rPr lang="en-US" sz="1600" dirty="0" err="1">
                <a:solidFill>
                  <a:schemeClr val="bg1"/>
                </a:solidFill>
              </a:rPr>
              <a:t>Præsentationsdage</a:t>
            </a:r>
            <a:r>
              <a:rPr lang="en-US" sz="1600" dirty="0">
                <a:solidFill>
                  <a:schemeClr val="bg1"/>
                </a:solidFill>
              </a:rPr>
              <a:t> og </a:t>
            </a:r>
            <a:r>
              <a:rPr lang="en-US" sz="1600" dirty="0" err="1">
                <a:solidFill>
                  <a:schemeClr val="bg1"/>
                </a:solidFill>
              </a:rPr>
              <a:t>fortæller</a:t>
            </a:r>
            <a:r>
              <a:rPr lang="en-US" sz="1600" dirty="0">
                <a:solidFill>
                  <a:schemeClr val="bg1"/>
                </a:solidFill>
              </a:rPr>
              <a:t> i </a:t>
            </a:r>
            <a:r>
              <a:rPr lang="en-US" sz="1600" dirty="0" err="1">
                <a:solidFill>
                  <a:schemeClr val="bg1"/>
                </a:solidFill>
              </a:rPr>
              <a:t>videoen</a:t>
            </a:r>
            <a:r>
              <a:rPr lang="en-US" sz="1600" dirty="0">
                <a:solidFill>
                  <a:schemeClr val="bg1"/>
                </a:solidFill>
              </a:rPr>
              <a:t> om sit </a:t>
            </a:r>
            <a:r>
              <a:rPr lang="en-US" sz="1600" dirty="0" err="1">
                <a:solidFill>
                  <a:schemeClr val="bg1"/>
                </a:solidFill>
              </a:rPr>
              <a:t>udbytte</a:t>
            </a:r>
            <a:r>
              <a:rPr lang="en-US" sz="1600" dirty="0">
                <a:solidFill>
                  <a:schemeClr val="bg1"/>
                </a:solidFill>
              </a:rPr>
              <a:t> </a:t>
            </a:r>
            <a:r>
              <a:rPr lang="en-US" sz="1600" dirty="0" err="1">
                <a:solidFill>
                  <a:schemeClr val="bg1"/>
                </a:solidFill>
              </a:rPr>
              <a:t>som</a:t>
            </a:r>
            <a:r>
              <a:rPr lang="en-US" sz="1600" dirty="0">
                <a:solidFill>
                  <a:schemeClr val="bg1"/>
                </a:solidFill>
              </a:rPr>
              <a:t> </a:t>
            </a:r>
            <a:r>
              <a:rPr lang="en-US" sz="1600" dirty="0" err="1">
                <a:solidFill>
                  <a:schemeClr val="bg1"/>
                </a:solidFill>
              </a:rPr>
              <a:t>deltager</a:t>
            </a:r>
            <a:r>
              <a:rPr lang="en-US" sz="1600" dirty="0">
                <a:solidFill>
                  <a:schemeClr val="bg1"/>
                </a:solidFill>
              </a:rPr>
              <a:t>, og </a:t>
            </a:r>
            <a:r>
              <a:rPr lang="en-US" sz="1600" dirty="0" err="1">
                <a:solidFill>
                  <a:schemeClr val="bg1"/>
                </a:solidFill>
              </a:rPr>
              <a:t>hvorfor</a:t>
            </a:r>
            <a:r>
              <a:rPr lang="en-US" sz="1600" dirty="0">
                <a:solidFill>
                  <a:schemeClr val="bg1"/>
                </a:solidFill>
              </a:rPr>
              <a:t> </a:t>
            </a:r>
            <a:r>
              <a:rPr lang="en-US" sz="1600" dirty="0" err="1">
                <a:solidFill>
                  <a:schemeClr val="bg1"/>
                </a:solidFill>
              </a:rPr>
              <a:t>Præsentationsdagenes</a:t>
            </a:r>
            <a:r>
              <a:rPr lang="en-US" sz="1600" dirty="0">
                <a:solidFill>
                  <a:schemeClr val="bg1"/>
                </a:solidFill>
              </a:rPr>
              <a:t> </a:t>
            </a:r>
            <a:r>
              <a:rPr lang="en-US" sz="1600" dirty="0" err="1">
                <a:solidFill>
                  <a:schemeClr val="bg1"/>
                </a:solidFill>
              </a:rPr>
              <a:t>indhold</a:t>
            </a:r>
            <a:r>
              <a:rPr lang="en-US" sz="1600" dirty="0">
                <a:solidFill>
                  <a:schemeClr val="bg1"/>
                </a:solidFill>
              </a:rPr>
              <a:t> </a:t>
            </a:r>
            <a:r>
              <a:rPr lang="en-US" sz="1600" dirty="0" err="1">
                <a:solidFill>
                  <a:schemeClr val="bg1"/>
                </a:solidFill>
              </a:rPr>
              <a:t>har</a:t>
            </a:r>
            <a:r>
              <a:rPr lang="en-US" sz="1600" dirty="0">
                <a:solidFill>
                  <a:schemeClr val="bg1"/>
                </a:solidFill>
              </a:rPr>
              <a:t> </a:t>
            </a:r>
            <a:r>
              <a:rPr lang="en-US" sz="1600" dirty="0" err="1">
                <a:solidFill>
                  <a:schemeClr val="bg1"/>
                </a:solidFill>
              </a:rPr>
              <a:t>professionel</a:t>
            </a:r>
            <a:r>
              <a:rPr lang="en-US" sz="1600" dirty="0">
                <a:solidFill>
                  <a:schemeClr val="bg1"/>
                </a:solidFill>
              </a:rPr>
              <a:t> </a:t>
            </a:r>
            <a:r>
              <a:rPr lang="en-US" sz="1600" dirty="0" err="1">
                <a:solidFill>
                  <a:schemeClr val="bg1"/>
                </a:solidFill>
              </a:rPr>
              <a:t>relevans</a:t>
            </a:r>
            <a:r>
              <a:rPr lang="en-US" sz="1600" dirty="0">
                <a:solidFill>
                  <a:schemeClr val="bg1"/>
                </a:solidFill>
              </a:rPr>
              <a:t> i </a:t>
            </a:r>
            <a:r>
              <a:rPr lang="en-US" sz="1600" dirty="0" err="1">
                <a:solidFill>
                  <a:schemeClr val="bg1"/>
                </a:solidFill>
              </a:rPr>
              <a:t>hendes</a:t>
            </a:r>
            <a:r>
              <a:rPr lang="en-US" sz="1600" dirty="0">
                <a:solidFill>
                  <a:schemeClr val="bg1"/>
                </a:solidFill>
              </a:rPr>
              <a:t> </a:t>
            </a:r>
            <a:r>
              <a:rPr lang="en-US" sz="1600" dirty="0" err="1">
                <a:solidFill>
                  <a:schemeClr val="bg1"/>
                </a:solidFill>
              </a:rPr>
              <a:t>arbejde</a:t>
            </a:r>
            <a:r>
              <a:rPr lang="en-US" sz="1600" dirty="0">
                <a:solidFill>
                  <a:schemeClr val="bg1"/>
                </a:solidFill>
              </a:rPr>
              <a:t>.</a:t>
            </a: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
        <p:nvSpPr>
          <p:cNvPr id="10" name="Rektangel 9">
            <a:extLst>
              <a:ext uri="{FF2B5EF4-FFF2-40B4-BE49-F238E27FC236}">
                <a16:creationId xmlns:a16="http://schemas.microsoft.com/office/drawing/2014/main" id="{018E1E77-FF87-D4CD-07BE-017824E171D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Onlinemedia 2" descr="CareWare Præsentationsdag - Deltager perspektiv">
            <a:hlinkClick r:id="" action="ppaction://media"/>
            <a:extLst>
              <a:ext uri="{FF2B5EF4-FFF2-40B4-BE49-F238E27FC236}">
                <a16:creationId xmlns:a16="http://schemas.microsoft.com/office/drawing/2014/main" id="{E477486D-B460-B5BD-5B5D-E6F7CDABE38A}"/>
              </a:ext>
            </a:extLst>
          </p:cNvPr>
          <p:cNvPicPr>
            <a:picLocks noRot="1" noChangeAspect="1"/>
          </p:cNvPicPr>
          <p:nvPr>
            <a:videoFile r:link="rId1"/>
          </p:nvPr>
        </p:nvPicPr>
        <p:blipFill>
          <a:blip r:embed="rId3"/>
          <a:stretch>
            <a:fillRect/>
          </a:stretch>
        </p:blipFill>
        <p:spPr>
          <a:xfrm>
            <a:off x="6749218" y="3369710"/>
            <a:ext cx="5554163" cy="3138102"/>
          </a:xfrm>
          <a:prstGeom prst="rect">
            <a:avLst/>
          </a:prstGeom>
        </p:spPr>
      </p:pic>
    </p:spTree>
    <p:extLst>
      <p:ext uri="{BB962C8B-B14F-4D97-AF65-F5344CB8AC3E}">
        <p14:creationId xmlns:p14="http://schemas.microsoft.com/office/powerpoint/2010/main" val="8630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497418" y="1177748"/>
            <a:ext cx="5328086" cy="3622852"/>
          </a:xfrm>
        </p:spPr>
        <p:txBody>
          <a:bodyPr vert="horz" lIns="91440" tIns="45720" rIns="91440" bIns="45720" rtlCol="0" anchor="b">
            <a:normAutofit/>
          </a:bodyPr>
          <a:lstStyle/>
          <a:p>
            <a:pPr defTabSz="914400"/>
            <a:r>
              <a:rPr lang="en-US" sz="3600" dirty="0" err="1">
                <a:solidFill>
                  <a:schemeClr val="bg1"/>
                </a:solidFill>
              </a:rPr>
              <a:t>Præsentationsdag</a:t>
            </a:r>
            <a:br>
              <a:rPr lang="en-US" sz="5400" dirty="0">
                <a:solidFill>
                  <a:schemeClr val="bg1"/>
                </a:solidFill>
              </a:rPr>
            </a:br>
            <a:r>
              <a:rPr lang="en-US" sz="5400" dirty="0" err="1">
                <a:solidFill>
                  <a:schemeClr val="bg1"/>
                </a:solidFill>
              </a:rPr>
              <a:t>Lederperspektiv</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497418" y="5336806"/>
            <a:ext cx="5328086"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chemeClr val="bg1"/>
                </a:solidFill>
              </a:rPr>
              <a:t>Henrik Ravn er </a:t>
            </a:r>
            <a:r>
              <a:rPr lang="en-US" sz="1600" dirty="0" err="1">
                <a:solidFill>
                  <a:schemeClr val="bg1"/>
                </a:solidFill>
              </a:rPr>
              <a:t>leder</a:t>
            </a:r>
            <a:r>
              <a:rPr lang="en-US" sz="1600" dirty="0">
                <a:solidFill>
                  <a:schemeClr val="bg1"/>
                </a:solidFill>
              </a:rPr>
              <a:t> </a:t>
            </a:r>
            <a:r>
              <a:rPr lang="en-US" sz="1600" dirty="0" err="1">
                <a:solidFill>
                  <a:schemeClr val="bg1"/>
                </a:solidFill>
              </a:rPr>
              <a:t>af</a:t>
            </a:r>
            <a:r>
              <a:rPr lang="en-US" sz="1600" dirty="0">
                <a:solidFill>
                  <a:schemeClr val="bg1"/>
                </a:solidFill>
              </a:rPr>
              <a:t> </a:t>
            </a:r>
            <a:r>
              <a:rPr lang="en-US" sz="1600" dirty="0" err="1">
                <a:solidFill>
                  <a:schemeClr val="bg1"/>
                </a:solidFill>
              </a:rPr>
              <a:t>pleje</a:t>
            </a:r>
            <a:r>
              <a:rPr lang="en-US" sz="1600" dirty="0">
                <a:solidFill>
                  <a:schemeClr val="bg1"/>
                </a:solidFill>
              </a:rPr>
              <a:t>- og </a:t>
            </a:r>
            <a:r>
              <a:rPr lang="en-US" sz="1600" dirty="0" err="1">
                <a:solidFill>
                  <a:schemeClr val="bg1"/>
                </a:solidFill>
              </a:rPr>
              <a:t>omsorgscentre</a:t>
            </a:r>
            <a:r>
              <a:rPr lang="en-US" sz="1600" dirty="0">
                <a:solidFill>
                  <a:schemeClr val="bg1"/>
                </a:solidFill>
              </a:rPr>
              <a:t> i Viborg </a:t>
            </a:r>
            <a:r>
              <a:rPr lang="en-US" sz="1600" dirty="0" err="1">
                <a:solidFill>
                  <a:schemeClr val="bg1"/>
                </a:solidFill>
              </a:rPr>
              <a:t>Kommune</a:t>
            </a:r>
            <a:r>
              <a:rPr lang="en-US" sz="1600" dirty="0">
                <a:solidFill>
                  <a:schemeClr val="bg1"/>
                </a:solidFill>
              </a:rPr>
              <a:t>. I </a:t>
            </a:r>
            <a:r>
              <a:rPr lang="en-US" sz="1600" dirty="0" err="1">
                <a:solidFill>
                  <a:schemeClr val="bg1"/>
                </a:solidFill>
              </a:rPr>
              <a:t>videoen</a:t>
            </a:r>
            <a:r>
              <a:rPr lang="en-US" sz="1600" dirty="0">
                <a:solidFill>
                  <a:schemeClr val="bg1"/>
                </a:solidFill>
              </a:rPr>
              <a:t> </a:t>
            </a:r>
            <a:r>
              <a:rPr lang="en-US" sz="1600" dirty="0" err="1">
                <a:solidFill>
                  <a:schemeClr val="bg1"/>
                </a:solidFill>
              </a:rPr>
              <a:t>fortæller</a:t>
            </a:r>
            <a:r>
              <a:rPr lang="en-US" sz="1600" dirty="0">
                <a:solidFill>
                  <a:schemeClr val="bg1"/>
                </a:solidFill>
              </a:rPr>
              <a:t> Henrik om </a:t>
            </a:r>
            <a:r>
              <a:rPr lang="en-US" sz="1600" dirty="0" err="1">
                <a:solidFill>
                  <a:schemeClr val="bg1"/>
                </a:solidFill>
              </a:rPr>
              <a:t>vigtigheden</a:t>
            </a:r>
            <a:r>
              <a:rPr lang="en-US" sz="1600" dirty="0">
                <a:solidFill>
                  <a:schemeClr val="bg1"/>
                </a:solidFill>
              </a:rPr>
              <a:t> </a:t>
            </a:r>
            <a:r>
              <a:rPr lang="en-US" sz="1600" dirty="0" err="1">
                <a:solidFill>
                  <a:schemeClr val="bg1"/>
                </a:solidFill>
              </a:rPr>
              <a:t>af</a:t>
            </a:r>
            <a:r>
              <a:rPr lang="en-US" sz="1600" dirty="0">
                <a:solidFill>
                  <a:schemeClr val="bg1"/>
                </a:solidFill>
              </a:rPr>
              <a:t> </a:t>
            </a:r>
            <a:r>
              <a:rPr lang="en-US" sz="1600" dirty="0" err="1">
                <a:solidFill>
                  <a:schemeClr val="bg1"/>
                </a:solidFill>
              </a:rPr>
              <a:t>velfærdsteknologi</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vidensdeling</a:t>
            </a:r>
            <a:r>
              <a:rPr lang="en-US" sz="1600" dirty="0">
                <a:solidFill>
                  <a:schemeClr val="bg1"/>
                </a:solidFill>
              </a:rPr>
              <a:t> </a:t>
            </a:r>
            <a:r>
              <a:rPr lang="en-US" sz="1600" dirty="0" err="1">
                <a:solidFill>
                  <a:schemeClr val="bg1"/>
                </a:solidFill>
              </a:rPr>
              <a:t>herom</a:t>
            </a:r>
            <a:r>
              <a:rPr lang="en-US" sz="1600" dirty="0">
                <a:solidFill>
                  <a:schemeClr val="bg1"/>
                </a:solidFill>
              </a:rPr>
              <a:t> </a:t>
            </a:r>
            <a:r>
              <a:rPr lang="en-US" sz="1600" dirty="0" err="1">
                <a:solidFill>
                  <a:schemeClr val="bg1"/>
                </a:solidFill>
              </a:rPr>
              <a:t>ude</a:t>
            </a:r>
            <a:r>
              <a:rPr lang="en-US" sz="1600" dirty="0">
                <a:solidFill>
                  <a:schemeClr val="bg1"/>
                </a:solidFill>
              </a:rPr>
              <a:t> </a:t>
            </a:r>
            <a:r>
              <a:rPr lang="en-US" sz="1600" dirty="0" err="1">
                <a:solidFill>
                  <a:schemeClr val="bg1"/>
                </a:solidFill>
              </a:rPr>
              <a:t>i</a:t>
            </a:r>
            <a:r>
              <a:rPr lang="en-US" sz="1600" dirty="0">
                <a:solidFill>
                  <a:schemeClr val="bg1"/>
                </a:solidFill>
              </a:rPr>
              <a:t> </a:t>
            </a:r>
            <a:r>
              <a:rPr lang="en-US" sz="1600" dirty="0" err="1">
                <a:solidFill>
                  <a:schemeClr val="bg1"/>
                </a:solidFill>
              </a:rPr>
              <a:t>praksis</a:t>
            </a:r>
            <a:r>
              <a:rPr lang="en-US" sz="1600" dirty="0">
                <a:solidFill>
                  <a:schemeClr val="bg1"/>
                </a:solidFill>
              </a:rPr>
              <a:t>. Henrik </a:t>
            </a:r>
            <a:r>
              <a:rPr lang="en-US" sz="1600" dirty="0" err="1">
                <a:solidFill>
                  <a:schemeClr val="bg1"/>
                </a:solidFill>
              </a:rPr>
              <a:t>har</a:t>
            </a:r>
            <a:r>
              <a:rPr lang="en-US" sz="1600" dirty="0">
                <a:solidFill>
                  <a:schemeClr val="bg1"/>
                </a:solidFill>
              </a:rPr>
              <a:t> </a:t>
            </a:r>
            <a:r>
              <a:rPr lang="en-US" sz="1600" dirty="0" err="1">
                <a:solidFill>
                  <a:schemeClr val="bg1"/>
                </a:solidFill>
              </a:rPr>
              <a:t>deltaget</a:t>
            </a:r>
            <a:r>
              <a:rPr lang="en-US" sz="1600" dirty="0">
                <a:solidFill>
                  <a:schemeClr val="bg1"/>
                </a:solidFill>
              </a:rPr>
              <a:t> </a:t>
            </a:r>
            <a:r>
              <a:rPr lang="en-US" sz="1600" dirty="0" err="1">
                <a:solidFill>
                  <a:schemeClr val="bg1"/>
                </a:solidFill>
              </a:rPr>
              <a:t>i</a:t>
            </a:r>
            <a:r>
              <a:rPr lang="en-US" sz="1600" dirty="0">
                <a:solidFill>
                  <a:schemeClr val="bg1"/>
                </a:solidFill>
              </a:rPr>
              <a:t> </a:t>
            </a:r>
            <a:r>
              <a:rPr lang="en-US" sz="1600" dirty="0" err="1">
                <a:solidFill>
                  <a:schemeClr val="bg1"/>
                </a:solidFill>
              </a:rPr>
              <a:t>CareWare</a:t>
            </a:r>
            <a:r>
              <a:rPr lang="en-US" sz="1600" dirty="0">
                <a:solidFill>
                  <a:schemeClr val="bg1"/>
                </a:solidFill>
              </a:rPr>
              <a:t> Nordic </a:t>
            </a:r>
            <a:r>
              <a:rPr lang="en-US" sz="1600" dirty="0" err="1">
                <a:solidFill>
                  <a:schemeClr val="bg1"/>
                </a:solidFill>
              </a:rPr>
              <a:t>Præsentationsdagene</a:t>
            </a:r>
            <a:r>
              <a:rPr lang="en-US" sz="1600" dirty="0">
                <a:solidFill>
                  <a:schemeClr val="bg1"/>
                </a:solidFill>
              </a:rPr>
              <a:t> om </a:t>
            </a:r>
            <a:r>
              <a:rPr lang="en-US" sz="1600" dirty="0" err="1">
                <a:solidFill>
                  <a:schemeClr val="bg1"/>
                </a:solidFill>
              </a:rPr>
              <a:t>Fremtidens</a:t>
            </a:r>
            <a:r>
              <a:rPr lang="en-US" sz="1600" dirty="0">
                <a:solidFill>
                  <a:schemeClr val="bg1"/>
                </a:solidFill>
              </a:rPr>
              <a:t> </a:t>
            </a:r>
            <a:r>
              <a:rPr lang="en-US" sz="1600" dirty="0" err="1">
                <a:solidFill>
                  <a:schemeClr val="bg1"/>
                </a:solidFill>
              </a:rPr>
              <a:t>samfund</a:t>
            </a:r>
            <a:r>
              <a:rPr lang="en-US" sz="1600" dirty="0">
                <a:solidFill>
                  <a:schemeClr val="bg1"/>
                </a:solidFill>
              </a:rPr>
              <a:t> </a:t>
            </a:r>
            <a:r>
              <a:rPr lang="en-US" sz="1600" dirty="0" err="1">
                <a:solidFill>
                  <a:schemeClr val="bg1"/>
                </a:solidFill>
              </a:rPr>
              <a:t>i</a:t>
            </a:r>
            <a:r>
              <a:rPr lang="en-US" sz="1600" dirty="0">
                <a:solidFill>
                  <a:schemeClr val="bg1"/>
                </a:solidFill>
              </a:rPr>
              <a:t> </a:t>
            </a:r>
            <a:r>
              <a:rPr lang="en-US" sz="1600" dirty="0" err="1">
                <a:solidFill>
                  <a:schemeClr val="bg1"/>
                </a:solidFill>
              </a:rPr>
              <a:t>skyggen</a:t>
            </a:r>
            <a:r>
              <a:rPr lang="en-US" sz="1600" dirty="0">
                <a:solidFill>
                  <a:schemeClr val="bg1"/>
                </a:solidFill>
              </a:rPr>
              <a:t> </a:t>
            </a:r>
            <a:r>
              <a:rPr lang="en-US" sz="1600" dirty="0" err="1">
                <a:solidFill>
                  <a:schemeClr val="bg1"/>
                </a:solidFill>
              </a:rPr>
              <a:t>af</a:t>
            </a:r>
            <a:r>
              <a:rPr lang="en-US" sz="1600" dirty="0">
                <a:solidFill>
                  <a:schemeClr val="bg1"/>
                </a:solidFill>
              </a:rPr>
              <a:t> </a:t>
            </a:r>
            <a:r>
              <a:rPr lang="en-US" sz="1600" dirty="0" err="1">
                <a:solidFill>
                  <a:schemeClr val="bg1"/>
                </a:solidFill>
              </a:rPr>
              <a:t>en</a:t>
            </a:r>
            <a:r>
              <a:rPr lang="en-US" sz="1600" dirty="0">
                <a:solidFill>
                  <a:schemeClr val="bg1"/>
                </a:solidFill>
              </a:rPr>
              <a:t> </a:t>
            </a:r>
            <a:r>
              <a:rPr lang="en-US" sz="1600" dirty="0" err="1">
                <a:solidFill>
                  <a:schemeClr val="bg1"/>
                </a:solidFill>
              </a:rPr>
              <a:t>pandemi</a:t>
            </a:r>
            <a:r>
              <a:rPr lang="en-US" sz="1600" dirty="0">
                <a:solidFill>
                  <a:schemeClr val="bg1"/>
                </a:solidFill>
              </a:rPr>
              <a:t>.</a:t>
            </a: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
        <p:nvSpPr>
          <p:cNvPr id="12" name="Rektangel 11">
            <a:extLst>
              <a:ext uri="{FF2B5EF4-FFF2-40B4-BE49-F238E27FC236}">
                <a16:creationId xmlns:a16="http://schemas.microsoft.com/office/drawing/2014/main" id="{12C7A2C1-F699-6AD7-A5C0-95F02B7BB024}"/>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Onlinemedia 2" descr="CareWare Præsentationsdag - Leder perspektiv">
            <a:hlinkClick r:id="" action="ppaction://media"/>
            <a:extLst>
              <a:ext uri="{FF2B5EF4-FFF2-40B4-BE49-F238E27FC236}">
                <a16:creationId xmlns:a16="http://schemas.microsoft.com/office/drawing/2014/main" id="{75B95CCF-0481-F070-F41A-FDD0CD2BB57B}"/>
              </a:ext>
            </a:extLst>
          </p:cNvPr>
          <p:cNvPicPr>
            <a:picLocks noRot="1" noChangeAspect="1"/>
          </p:cNvPicPr>
          <p:nvPr>
            <a:videoFile r:link="rId1"/>
          </p:nvPr>
        </p:nvPicPr>
        <p:blipFill>
          <a:blip r:embed="rId3"/>
          <a:stretch>
            <a:fillRect/>
          </a:stretch>
        </p:blipFill>
        <p:spPr>
          <a:xfrm>
            <a:off x="6726486" y="3359771"/>
            <a:ext cx="5577696" cy="3151398"/>
          </a:xfrm>
          <a:prstGeom prst="rect">
            <a:avLst/>
          </a:prstGeom>
        </p:spPr>
      </p:pic>
    </p:spTree>
    <p:extLst>
      <p:ext uri="{BB962C8B-B14F-4D97-AF65-F5344CB8AC3E}">
        <p14:creationId xmlns:p14="http://schemas.microsoft.com/office/powerpoint/2010/main" val="22505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299439" y="715618"/>
            <a:ext cx="5485135" cy="1888434"/>
          </a:xfrm>
        </p:spPr>
        <p:txBody>
          <a:bodyPr vert="horz" lIns="91440" tIns="45720" rIns="91440" bIns="45720" rtlCol="0" anchor="t">
            <a:normAutofit/>
          </a:bodyPr>
          <a:lstStyle/>
          <a:p>
            <a:pPr defTabSz="914400">
              <a:lnSpc>
                <a:spcPct val="100000"/>
              </a:lnSpc>
            </a:pPr>
            <a:r>
              <a:rPr lang="en-US" sz="1600" dirty="0" err="1">
                <a:solidFill>
                  <a:schemeClr val="bg1"/>
                </a:solidFill>
              </a:rPr>
              <a:t>Halland</a:t>
            </a:r>
            <a:r>
              <a:rPr lang="en-US" sz="1600" dirty="0">
                <a:solidFill>
                  <a:schemeClr val="bg1"/>
                </a:solidFill>
              </a:rPr>
              <a:t> Tech Week 2021</a:t>
            </a:r>
            <a:br>
              <a:rPr lang="en-US" sz="1600" dirty="0">
                <a:solidFill>
                  <a:schemeClr val="bg1"/>
                </a:solidFill>
              </a:rPr>
            </a:br>
            <a:r>
              <a:rPr lang="en-US" sz="4800" dirty="0" err="1">
                <a:solidFill>
                  <a:schemeClr val="bg1"/>
                </a:solidFill>
              </a:rPr>
              <a:t>Digitale</a:t>
            </a:r>
            <a:r>
              <a:rPr lang="en-US" sz="4800" dirty="0">
                <a:solidFill>
                  <a:schemeClr val="bg1"/>
                </a:solidFill>
              </a:rPr>
              <a:t> </a:t>
            </a:r>
            <a:r>
              <a:rPr lang="en-US" sz="4800" dirty="0" err="1">
                <a:solidFill>
                  <a:schemeClr val="bg1"/>
                </a:solidFill>
              </a:rPr>
              <a:t>løsninger</a:t>
            </a:r>
            <a:r>
              <a:rPr lang="en-US" sz="4800" dirty="0">
                <a:solidFill>
                  <a:schemeClr val="bg1"/>
                </a:solidFill>
              </a:rPr>
              <a:t> til </a:t>
            </a:r>
            <a:r>
              <a:rPr lang="en-US" sz="4800" dirty="0" err="1">
                <a:solidFill>
                  <a:schemeClr val="bg1"/>
                </a:solidFill>
              </a:rPr>
              <a:t>pleje</a:t>
            </a:r>
            <a:r>
              <a:rPr lang="en-US" sz="4800" dirty="0">
                <a:solidFill>
                  <a:schemeClr val="bg1"/>
                </a:solidFill>
              </a:rPr>
              <a:t> i </a:t>
            </a:r>
            <a:r>
              <a:rPr lang="en-US" sz="4800" dirty="0" err="1">
                <a:solidFill>
                  <a:schemeClr val="bg1"/>
                </a:solidFill>
              </a:rPr>
              <a:t>hjemmet</a:t>
            </a:r>
            <a:endParaRPr lang="en-US" sz="72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299439" y="2604052"/>
            <a:ext cx="5803187" cy="6659218"/>
          </a:xfrm>
          <a:prstGeom prst="rect">
            <a:avLst/>
          </a:prstGeom>
        </p:spPr>
        <p:txBody>
          <a:bodyPr vert="horz" lIns="91440" tIns="45720" rIns="91440" bIns="45720" rtlCol="0" anchor="t">
            <a:noAutofit/>
          </a:bodyPr>
          <a:lstStyle/>
          <a:p>
            <a:pPr>
              <a:lnSpc>
                <a:spcPct val="150000"/>
              </a:lnSpc>
              <a:spcAft>
                <a:spcPts val="1200"/>
              </a:spcAft>
            </a:pPr>
            <a:r>
              <a:rPr lang="sv-SE" sz="1600" dirty="0" err="1">
                <a:solidFill>
                  <a:schemeClr val="bg1"/>
                </a:solidFill>
              </a:rPr>
              <a:t>Præsentationsdagen</a:t>
            </a:r>
            <a:r>
              <a:rPr lang="sv-SE" sz="1600" dirty="0">
                <a:solidFill>
                  <a:schemeClr val="bg1"/>
                </a:solidFill>
              </a:rPr>
              <a:t> på Halland Tech </a:t>
            </a:r>
            <a:r>
              <a:rPr lang="sv-SE" sz="1600" dirty="0" err="1">
                <a:solidFill>
                  <a:schemeClr val="bg1"/>
                </a:solidFill>
              </a:rPr>
              <a:t>Week</a:t>
            </a:r>
            <a:r>
              <a:rPr lang="sv-SE" sz="1600" dirty="0">
                <a:solidFill>
                  <a:schemeClr val="bg1"/>
                </a:solidFill>
              </a:rPr>
              <a:t> 2021 havde fokus på digitale </a:t>
            </a:r>
            <a:r>
              <a:rPr lang="sv-SE" sz="1600" dirty="0" err="1">
                <a:solidFill>
                  <a:schemeClr val="bg1"/>
                </a:solidFill>
              </a:rPr>
              <a:t>løsninger</a:t>
            </a:r>
            <a:r>
              <a:rPr lang="sv-SE" sz="1600" dirty="0">
                <a:solidFill>
                  <a:schemeClr val="bg1"/>
                </a:solidFill>
              </a:rPr>
              <a:t> </a:t>
            </a:r>
            <a:r>
              <a:rPr lang="sv-SE" sz="1600" dirty="0" err="1">
                <a:solidFill>
                  <a:schemeClr val="bg1"/>
                </a:solidFill>
              </a:rPr>
              <a:t>til</a:t>
            </a:r>
            <a:r>
              <a:rPr lang="sv-SE" sz="1600" dirty="0">
                <a:solidFill>
                  <a:schemeClr val="bg1"/>
                </a:solidFill>
              </a:rPr>
              <a:t> </a:t>
            </a:r>
            <a:r>
              <a:rPr lang="sv-SE" sz="1600" dirty="0" err="1">
                <a:solidFill>
                  <a:schemeClr val="bg1"/>
                </a:solidFill>
              </a:rPr>
              <a:t>pleje</a:t>
            </a:r>
            <a:r>
              <a:rPr lang="sv-SE" sz="1600" dirty="0">
                <a:solidFill>
                  <a:schemeClr val="bg1"/>
                </a:solidFill>
              </a:rPr>
              <a:t> i </a:t>
            </a:r>
            <a:r>
              <a:rPr lang="sv-SE" sz="1600" dirty="0" err="1">
                <a:solidFill>
                  <a:schemeClr val="bg1"/>
                </a:solidFill>
              </a:rPr>
              <a:t>hjemmet</a:t>
            </a:r>
            <a:r>
              <a:rPr lang="sv-SE" sz="1600" dirty="0">
                <a:solidFill>
                  <a:schemeClr val="bg1"/>
                </a:solidFill>
              </a:rPr>
              <a:t>. </a:t>
            </a:r>
            <a:r>
              <a:rPr lang="sv-SE" sz="1600" dirty="0" err="1">
                <a:solidFill>
                  <a:schemeClr val="bg1"/>
                </a:solidFill>
              </a:rPr>
              <a:t>Arrangementet</a:t>
            </a:r>
            <a:r>
              <a:rPr lang="sv-SE" sz="1600" dirty="0">
                <a:solidFill>
                  <a:schemeClr val="bg1"/>
                </a:solidFill>
              </a:rPr>
              <a:t> blev </a:t>
            </a:r>
            <a:r>
              <a:rPr lang="sv-SE" sz="1600" dirty="0" err="1">
                <a:solidFill>
                  <a:schemeClr val="bg1"/>
                </a:solidFill>
              </a:rPr>
              <a:t>afholdt</a:t>
            </a:r>
            <a:r>
              <a:rPr lang="sv-SE" sz="1600" dirty="0">
                <a:solidFill>
                  <a:schemeClr val="bg1"/>
                </a:solidFill>
              </a:rPr>
              <a:t> digitalt </a:t>
            </a:r>
            <a:r>
              <a:rPr lang="sv-SE" sz="1600" dirty="0" err="1">
                <a:solidFill>
                  <a:schemeClr val="bg1"/>
                </a:solidFill>
              </a:rPr>
              <a:t>og</a:t>
            </a:r>
            <a:r>
              <a:rPr lang="sv-SE" sz="1600" dirty="0">
                <a:solidFill>
                  <a:schemeClr val="bg1"/>
                </a:solidFill>
              </a:rPr>
              <a:t> </a:t>
            </a:r>
            <a:r>
              <a:rPr lang="sv-SE" sz="1600" dirty="0" err="1">
                <a:solidFill>
                  <a:schemeClr val="bg1"/>
                </a:solidFill>
              </a:rPr>
              <a:t>handlede</a:t>
            </a:r>
            <a:r>
              <a:rPr lang="sv-SE" sz="1600" dirty="0">
                <a:solidFill>
                  <a:schemeClr val="bg1"/>
                </a:solidFill>
              </a:rPr>
              <a:t> om, </a:t>
            </a:r>
            <a:r>
              <a:rPr lang="sv-SE" sz="1600" dirty="0" err="1">
                <a:solidFill>
                  <a:schemeClr val="bg1"/>
                </a:solidFill>
              </a:rPr>
              <a:t>hvordan</a:t>
            </a:r>
            <a:r>
              <a:rPr lang="sv-SE" sz="1600" dirty="0">
                <a:solidFill>
                  <a:schemeClr val="bg1"/>
                </a:solidFill>
              </a:rPr>
              <a:t> </a:t>
            </a:r>
            <a:r>
              <a:rPr lang="sv-SE" sz="1600" dirty="0" err="1">
                <a:solidFill>
                  <a:schemeClr val="bg1"/>
                </a:solidFill>
              </a:rPr>
              <a:t>borgere</a:t>
            </a:r>
            <a:r>
              <a:rPr lang="sv-SE" sz="1600" dirty="0">
                <a:solidFill>
                  <a:schemeClr val="bg1"/>
                </a:solidFill>
              </a:rPr>
              <a:t> </a:t>
            </a:r>
            <a:r>
              <a:rPr lang="sv-SE" sz="1600" dirty="0" err="1">
                <a:solidFill>
                  <a:schemeClr val="bg1"/>
                </a:solidFill>
              </a:rPr>
              <a:t>og</a:t>
            </a:r>
            <a:r>
              <a:rPr lang="sv-SE" sz="1600" dirty="0">
                <a:solidFill>
                  <a:schemeClr val="bg1"/>
                </a:solidFill>
              </a:rPr>
              <a:t> </a:t>
            </a:r>
            <a:r>
              <a:rPr lang="sv-SE" sz="1600" dirty="0" err="1">
                <a:solidFill>
                  <a:schemeClr val="bg1"/>
                </a:solidFill>
              </a:rPr>
              <a:t>pårørende</a:t>
            </a:r>
            <a:r>
              <a:rPr lang="sv-SE" sz="1600" dirty="0">
                <a:solidFill>
                  <a:schemeClr val="bg1"/>
                </a:solidFill>
              </a:rPr>
              <a:t> kan </a:t>
            </a:r>
            <a:r>
              <a:rPr lang="sv-SE" sz="1600" dirty="0" err="1">
                <a:solidFill>
                  <a:schemeClr val="bg1"/>
                </a:solidFill>
              </a:rPr>
              <a:t>drage</a:t>
            </a:r>
            <a:r>
              <a:rPr lang="sv-SE" sz="1600" dirty="0">
                <a:solidFill>
                  <a:schemeClr val="bg1"/>
                </a:solidFill>
              </a:rPr>
              <a:t> </a:t>
            </a:r>
            <a:r>
              <a:rPr lang="sv-SE" sz="1600" dirty="0" err="1">
                <a:solidFill>
                  <a:schemeClr val="bg1"/>
                </a:solidFill>
              </a:rPr>
              <a:t>fordel</a:t>
            </a:r>
            <a:r>
              <a:rPr lang="sv-SE" sz="1600" dirty="0">
                <a:solidFill>
                  <a:schemeClr val="bg1"/>
                </a:solidFill>
              </a:rPr>
              <a:t> </a:t>
            </a:r>
            <a:r>
              <a:rPr lang="sv-SE" sz="1600" dirty="0" err="1">
                <a:solidFill>
                  <a:schemeClr val="bg1"/>
                </a:solidFill>
              </a:rPr>
              <a:t>af</a:t>
            </a:r>
            <a:r>
              <a:rPr lang="sv-SE" sz="1600" dirty="0">
                <a:solidFill>
                  <a:schemeClr val="bg1"/>
                </a:solidFill>
              </a:rPr>
              <a:t> </a:t>
            </a:r>
            <a:r>
              <a:rPr lang="sv-SE" sz="1600" dirty="0" err="1">
                <a:solidFill>
                  <a:schemeClr val="bg1"/>
                </a:solidFill>
              </a:rPr>
              <a:t>integrerede</a:t>
            </a:r>
            <a:r>
              <a:rPr lang="sv-SE" sz="1600" dirty="0">
                <a:solidFill>
                  <a:schemeClr val="bg1"/>
                </a:solidFill>
              </a:rPr>
              <a:t> digitale </a:t>
            </a:r>
            <a:r>
              <a:rPr lang="sv-SE" sz="1600" dirty="0" err="1">
                <a:solidFill>
                  <a:schemeClr val="bg1"/>
                </a:solidFill>
              </a:rPr>
              <a:t>tjenester</a:t>
            </a:r>
            <a:r>
              <a:rPr lang="sv-SE" sz="1600" dirty="0">
                <a:solidFill>
                  <a:schemeClr val="bg1"/>
                </a:solidFill>
              </a:rPr>
              <a:t> i </a:t>
            </a:r>
            <a:r>
              <a:rPr lang="sv-SE" sz="1600" dirty="0" err="1">
                <a:solidFill>
                  <a:schemeClr val="bg1"/>
                </a:solidFill>
              </a:rPr>
              <a:t>hjemmet</a:t>
            </a:r>
            <a:r>
              <a:rPr lang="sv-SE" sz="1600" dirty="0">
                <a:solidFill>
                  <a:schemeClr val="bg1"/>
                </a:solidFill>
              </a:rPr>
              <a:t>. </a:t>
            </a:r>
            <a:r>
              <a:rPr lang="sv-SE" sz="1600" dirty="0" err="1">
                <a:solidFill>
                  <a:schemeClr val="bg1"/>
                </a:solidFill>
              </a:rPr>
              <a:t>Oplæggene</a:t>
            </a:r>
            <a:r>
              <a:rPr lang="sv-SE" sz="1600" dirty="0">
                <a:solidFill>
                  <a:schemeClr val="bg1"/>
                </a:solidFill>
              </a:rPr>
              <a:t> gav </a:t>
            </a:r>
            <a:r>
              <a:rPr lang="sv-SE" sz="1600" dirty="0" err="1">
                <a:solidFill>
                  <a:schemeClr val="bg1"/>
                </a:solidFill>
              </a:rPr>
              <a:t>også</a:t>
            </a:r>
            <a:r>
              <a:rPr lang="sv-SE" sz="1600" dirty="0">
                <a:solidFill>
                  <a:schemeClr val="bg1"/>
                </a:solidFill>
              </a:rPr>
              <a:t> </a:t>
            </a:r>
            <a:r>
              <a:rPr lang="sv-SE" sz="1600" dirty="0" err="1">
                <a:solidFill>
                  <a:schemeClr val="bg1"/>
                </a:solidFill>
              </a:rPr>
              <a:t>lejlighed</a:t>
            </a:r>
            <a:r>
              <a:rPr lang="sv-SE" sz="1600" dirty="0">
                <a:solidFill>
                  <a:schemeClr val="bg1"/>
                </a:solidFill>
              </a:rPr>
              <a:t> </a:t>
            </a:r>
            <a:r>
              <a:rPr lang="sv-SE" sz="1600" dirty="0" err="1">
                <a:solidFill>
                  <a:schemeClr val="bg1"/>
                </a:solidFill>
              </a:rPr>
              <a:t>til</a:t>
            </a:r>
            <a:r>
              <a:rPr lang="sv-SE" sz="1600" dirty="0">
                <a:solidFill>
                  <a:schemeClr val="bg1"/>
                </a:solidFill>
              </a:rPr>
              <a:t> at </a:t>
            </a:r>
            <a:r>
              <a:rPr lang="sv-SE" sz="1600" dirty="0" err="1">
                <a:solidFill>
                  <a:schemeClr val="bg1"/>
                </a:solidFill>
              </a:rPr>
              <a:t>overveje</a:t>
            </a:r>
            <a:r>
              <a:rPr lang="sv-SE" sz="1600" dirty="0">
                <a:solidFill>
                  <a:schemeClr val="bg1"/>
                </a:solidFill>
              </a:rPr>
              <a:t>, </a:t>
            </a:r>
            <a:r>
              <a:rPr lang="sv-SE" sz="1600" dirty="0" err="1">
                <a:solidFill>
                  <a:schemeClr val="bg1"/>
                </a:solidFill>
              </a:rPr>
              <a:t>hvordan</a:t>
            </a:r>
            <a:r>
              <a:rPr lang="sv-SE" sz="1600" dirty="0">
                <a:solidFill>
                  <a:schemeClr val="bg1"/>
                </a:solidFill>
              </a:rPr>
              <a:t> teknologi kan </a:t>
            </a:r>
            <a:r>
              <a:rPr lang="sv-SE" sz="1600" dirty="0" err="1">
                <a:solidFill>
                  <a:schemeClr val="bg1"/>
                </a:solidFill>
              </a:rPr>
              <a:t>hjælpe</a:t>
            </a:r>
            <a:r>
              <a:rPr lang="sv-SE" sz="1600" dirty="0">
                <a:solidFill>
                  <a:schemeClr val="bg1"/>
                </a:solidFill>
              </a:rPr>
              <a:t> os med at </a:t>
            </a:r>
            <a:r>
              <a:rPr lang="sv-SE" sz="1600" dirty="0" err="1">
                <a:solidFill>
                  <a:schemeClr val="bg1"/>
                </a:solidFill>
              </a:rPr>
              <a:t>udvikle</a:t>
            </a:r>
            <a:r>
              <a:rPr lang="sv-SE" sz="1600" dirty="0">
                <a:solidFill>
                  <a:schemeClr val="bg1"/>
                </a:solidFill>
              </a:rPr>
              <a:t> </a:t>
            </a:r>
            <a:r>
              <a:rPr lang="sv-SE" sz="1600" dirty="0" err="1">
                <a:solidFill>
                  <a:schemeClr val="bg1"/>
                </a:solidFill>
              </a:rPr>
              <a:t>fremtidens</a:t>
            </a:r>
            <a:r>
              <a:rPr lang="sv-SE" sz="1600" dirty="0">
                <a:solidFill>
                  <a:schemeClr val="bg1"/>
                </a:solidFill>
              </a:rPr>
              <a:t> </a:t>
            </a:r>
            <a:r>
              <a:rPr lang="sv-SE" sz="1600" dirty="0" err="1">
                <a:solidFill>
                  <a:schemeClr val="bg1"/>
                </a:solidFill>
              </a:rPr>
              <a:t>pleje</a:t>
            </a:r>
            <a:r>
              <a:rPr lang="sv-SE" sz="1600" dirty="0">
                <a:solidFill>
                  <a:schemeClr val="bg1"/>
                </a:solidFill>
              </a:rPr>
              <a:t> </a:t>
            </a:r>
            <a:r>
              <a:rPr lang="sv-SE" sz="1600" dirty="0" err="1">
                <a:solidFill>
                  <a:schemeClr val="bg1"/>
                </a:solidFill>
              </a:rPr>
              <a:t>og</a:t>
            </a:r>
            <a:r>
              <a:rPr lang="sv-SE" sz="1600" dirty="0">
                <a:solidFill>
                  <a:schemeClr val="bg1"/>
                </a:solidFill>
              </a:rPr>
              <a:t> omsorg. </a:t>
            </a:r>
          </a:p>
          <a:p>
            <a:pPr>
              <a:lnSpc>
                <a:spcPct val="150000"/>
              </a:lnSpc>
              <a:spcAft>
                <a:spcPts val="1200"/>
              </a:spcAft>
            </a:pPr>
            <a:r>
              <a:rPr lang="sv-SE" sz="1600" dirty="0" err="1">
                <a:solidFill>
                  <a:schemeClr val="bg1"/>
                </a:solidFill>
              </a:rPr>
              <a:t>Præsentationsdagen</a:t>
            </a:r>
            <a:r>
              <a:rPr lang="sv-SE" sz="1600" dirty="0">
                <a:solidFill>
                  <a:schemeClr val="bg1"/>
                </a:solidFill>
              </a:rPr>
              <a:t> </a:t>
            </a:r>
            <a:r>
              <a:rPr lang="sv-SE" sz="1600" dirty="0" err="1">
                <a:solidFill>
                  <a:schemeClr val="bg1"/>
                </a:solidFill>
              </a:rPr>
              <a:t>henvendte</a:t>
            </a:r>
            <a:r>
              <a:rPr lang="sv-SE" sz="1600" dirty="0">
                <a:solidFill>
                  <a:schemeClr val="bg1"/>
                </a:solidFill>
              </a:rPr>
              <a:t> sig </a:t>
            </a:r>
            <a:r>
              <a:rPr lang="sv-SE" sz="1600" dirty="0" err="1">
                <a:solidFill>
                  <a:schemeClr val="bg1"/>
                </a:solidFill>
              </a:rPr>
              <a:t>primært</a:t>
            </a:r>
            <a:r>
              <a:rPr lang="sv-SE" sz="1600" dirty="0">
                <a:solidFill>
                  <a:schemeClr val="bg1"/>
                </a:solidFill>
              </a:rPr>
              <a:t> </a:t>
            </a:r>
            <a:r>
              <a:rPr lang="sv-SE" sz="1600" dirty="0" err="1">
                <a:solidFill>
                  <a:schemeClr val="bg1"/>
                </a:solidFill>
              </a:rPr>
              <a:t>til</a:t>
            </a:r>
            <a:r>
              <a:rPr lang="sv-SE" sz="1600" dirty="0">
                <a:solidFill>
                  <a:schemeClr val="bg1"/>
                </a:solidFill>
              </a:rPr>
              <a:t> personer, </a:t>
            </a:r>
            <a:r>
              <a:rPr lang="sv-SE" sz="1600" dirty="0" err="1">
                <a:solidFill>
                  <a:schemeClr val="bg1"/>
                </a:solidFill>
              </a:rPr>
              <a:t>der</a:t>
            </a:r>
            <a:r>
              <a:rPr lang="sv-SE" sz="1600" dirty="0">
                <a:solidFill>
                  <a:schemeClr val="bg1"/>
                </a:solidFill>
              </a:rPr>
              <a:t> </a:t>
            </a:r>
            <a:r>
              <a:rPr lang="sv-SE" sz="1600" dirty="0" err="1">
                <a:solidFill>
                  <a:schemeClr val="bg1"/>
                </a:solidFill>
              </a:rPr>
              <a:t>arbejder</a:t>
            </a:r>
            <a:r>
              <a:rPr lang="sv-SE" sz="1600" dirty="0">
                <a:solidFill>
                  <a:schemeClr val="bg1"/>
                </a:solidFill>
              </a:rPr>
              <a:t> med </a:t>
            </a:r>
            <a:r>
              <a:rPr lang="sv-SE" sz="1600" dirty="0" err="1">
                <a:solidFill>
                  <a:schemeClr val="bg1"/>
                </a:solidFill>
              </a:rPr>
              <a:t>ledelse</a:t>
            </a:r>
            <a:r>
              <a:rPr lang="sv-SE" sz="1600" dirty="0">
                <a:solidFill>
                  <a:schemeClr val="bg1"/>
                </a:solidFill>
              </a:rPr>
              <a:t>, </a:t>
            </a:r>
            <a:r>
              <a:rPr lang="sv-SE" sz="1600" dirty="0" err="1">
                <a:solidFill>
                  <a:schemeClr val="bg1"/>
                </a:solidFill>
              </a:rPr>
              <a:t>forretningsudvikling</a:t>
            </a:r>
            <a:r>
              <a:rPr lang="sv-SE" sz="1600" dirty="0">
                <a:solidFill>
                  <a:schemeClr val="bg1"/>
                </a:solidFill>
              </a:rPr>
              <a:t>, digitalisering </a:t>
            </a:r>
            <a:r>
              <a:rPr lang="sv-SE" sz="1600" dirty="0" err="1">
                <a:solidFill>
                  <a:schemeClr val="bg1"/>
                </a:solidFill>
              </a:rPr>
              <a:t>og</a:t>
            </a:r>
            <a:r>
              <a:rPr lang="sv-SE" sz="1600" dirty="0">
                <a:solidFill>
                  <a:schemeClr val="bg1"/>
                </a:solidFill>
              </a:rPr>
              <a:t> </a:t>
            </a:r>
            <a:r>
              <a:rPr lang="sv-SE" sz="1600" dirty="0" err="1">
                <a:solidFill>
                  <a:schemeClr val="bg1"/>
                </a:solidFill>
              </a:rPr>
              <a:t>indkøb</a:t>
            </a:r>
            <a:r>
              <a:rPr lang="sv-SE" sz="1600" dirty="0">
                <a:solidFill>
                  <a:schemeClr val="bg1"/>
                </a:solidFill>
              </a:rPr>
              <a:t> i regioner </a:t>
            </a:r>
            <a:r>
              <a:rPr lang="sv-SE" sz="1600" dirty="0" err="1">
                <a:solidFill>
                  <a:schemeClr val="bg1"/>
                </a:solidFill>
              </a:rPr>
              <a:t>og</a:t>
            </a:r>
            <a:r>
              <a:rPr lang="sv-SE" sz="1600" dirty="0">
                <a:solidFill>
                  <a:schemeClr val="bg1"/>
                </a:solidFill>
              </a:rPr>
              <a:t> kommuner. </a:t>
            </a: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
        <p:nvSpPr>
          <p:cNvPr id="10" name="Rektangel 9">
            <a:extLst>
              <a:ext uri="{FF2B5EF4-FFF2-40B4-BE49-F238E27FC236}">
                <a16:creationId xmlns:a16="http://schemas.microsoft.com/office/drawing/2014/main" id="{60FAEEA8-30E5-6CD6-6AB2-43FA5671AD0E}"/>
              </a:ext>
            </a:extLst>
          </p:cNvPr>
          <p:cNvSpPr/>
          <p:nvPr/>
        </p:nvSpPr>
        <p:spPr>
          <a:xfrm>
            <a:off x="6915032" y="3337170"/>
            <a:ext cx="5262106" cy="297309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Onlinemedia 3" descr="HTW: Digitala lösningar för vård i hemmet">
            <a:hlinkClick r:id="" action="ppaction://media"/>
            <a:extLst>
              <a:ext uri="{FF2B5EF4-FFF2-40B4-BE49-F238E27FC236}">
                <a16:creationId xmlns:a16="http://schemas.microsoft.com/office/drawing/2014/main" id="{0F6A6465-BAC7-2712-2C2C-F2C66A4A408A}"/>
              </a:ext>
            </a:extLst>
          </p:cNvPr>
          <p:cNvPicPr>
            <a:picLocks noRot="1" noChangeAspect="1"/>
          </p:cNvPicPr>
          <p:nvPr>
            <a:videoFile r:link="rId1"/>
          </p:nvPr>
        </p:nvPicPr>
        <p:blipFill>
          <a:blip r:embed="rId3"/>
          <a:stretch>
            <a:fillRect/>
          </a:stretch>
        </p:blipFill>
        <p:spPr>
          <a:xfrm>
            <a:off x="6666886" y="3615466"/>
            <a:ext cx="5262106" cy="297309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3268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ubrik 1">
            <a:extLst>
              <a:ext uri="{FF2B5EF4-FFF2-40B4-BE49-F238E27FC236}">
                <a16:creationId xmlns:a16="http://schemas.microsoft.com/office/drawing/2014/main" id="{D8903554-600E-D43B-3E78-F8A9FFA8BBF1}"/>
              </a:ext>
            </a:extLst>
          </p:cNvPr>
          <p:cNvSpPr>
            <a:spLocks noGrp="1"/>
          </p:cNvSpPr>
          <p:nvPr>
            <p:ph type="title"/>
          </p:nvPr>
        </p:nvSpPr>
        <p:spPr>
          <a:xfrm>
            <a:off x="505063" y="5253988"/>
            <a:ext cx="3455432" cy="3433762"/>
          </a:xfrm>
        </p:spPr>
        <p:txBody>
          <a:bodyPr anchor="ctr">
            <a:normAutofit/>
          </a:bodyPr>
          <a:lstStyle/>
          <a:p>
            <a:r>
              <a:rPr lang="sv-SE" sz="3700" dirty="0"/>
              <a:t>Innovation Jam</a:t>
            </a:r>
            <a:br>
              <a:rPr lang="sv-SE" sz="3700" dirty="0"/>
            </a:br>
            <a:r>
              <a:rPr lang="sv-SE" sz="3700" dirty="0" err="1"/>
              <a:t>fremmer</a:t>
            </a:r>
            <a:r>
              <a:rPr lang="sv-SE" sz="3700" dirty="0"/>
              <a:t> dialog og viden</a:t>
            </a:r>
            <a:endParaRPr lang="sv-SE" sz="3700" dirty="0">
              <a:latin typeface="+mn-lt"/>
            </a:endParaRPr>
          </a:p>
        </p:txBody>
      </p:sp>
      <p:pic>
        <p:nvPicPr>
          <p:cNvPr id="1026" name="Picture 2" descr="En bild som visar text, gardin, inomhus, golv&#10;&#10;Automatiskt genererad beskrivning">
            <a:extLst>
              <a:ext uri="{FF2B5EF4-FFF2-40B4-BE49-F238E27FC236}">
                <a16:creationId xmlns:a16="http://schemas.microsoft.com/office/drawing/2014/main" id="{841FCCFC-D979-98E5-AABA-356749E4D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49" b="30029"/>
          <a:stretch/>
        </p:blipFill>
        <p:spPr bwMode="auto">
          <a:xfrm>
            <a:off x="20" y="10"/>
            <a:ext cx="12801580" cy="51948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6" name="Platshållare för innehåll 2">
            <a:extLst>
              <a:ext uri="{FF2B5EF4-FFF2-40B4-BE49-F238E27FC236}">
                <a16:creationId xmlns:a16="http://schemas.microsoft.com/office/drawing/2014/main" id="{9C44287C-EDB6-909B-841A-88ED360FB8EB}"/>
              </a:ext>
            </a:extLst>
          </p:cNvPr>
          <p:cNvSpPr>
            <a:spLocks noGrp="1"/>
          </p:cNvSpPr>
          <p:nvPr>
            <p:ph idx="1"/>
          </p:nvPr>
        </p:nvSpPr>
        <p:spPr>
          <a:xfrm>
            <a:off x="4435181" y="5673436"/>
            <a:ext cx="7859683" cy="3014315"/>
          </a:xfrm>
        </p:spPr>
        <p:txBody>
          <a:bodyPr numCol="2" spcCol="360000" anchor="ctr">
            <a:normAutofit/>
          </a:bodyPr>
          <a:lstStyle/>
          <a:p>
            <a:pPr marL="0" indent="0">
              <a:buNone/>
            </a:pPr>
            <a:r>
              <a:rPr lang="sv-SE" sz="1700" b="1" dirty="0" err="1"/>
              <a:t>Leap</a:t>
            </a:r>
            <a:r>
              <a:rPr lang="sv-SE" sz="1700" b="1" dirty="0"/>
              <a:t> for Life har </a:t>
            </a:r>
            <a:r>
              <a:rPr lang="sv-SE" sz="1700" b="1" dirty="0" err="1"/>
              <a:t>længe</a:t>
            </a:r>
            <a:r>
              <a:rPr lang="sv-SE" sz="1700" b="1" dirty="0"/>
              <a:t> </a:t>
            </a:r>
            <a:r>
              <a:rPr lang="sv-SE" sz="1700" b="1" dirty="0" err="1"/>
              <a:t>arrangeret</a:t>
            </a:r>
            <a:r>
              <a:rPr lang="sv-SE" sz="1700" b="1" dirty="0"/>
              <a:t> Innovation Jam, et </a:t>
            </a:r>
            <a:r>
              <a:rPr lang="sv-SE" sz="1700" b="1" dirty="0" err="1"/>
              <a:t>frokostseminar</a:t>
            </a:r>
            <a:r>
              <a:rPr lang="sv-SE" sz="1700" b="1" dirty="0"/>
              <a:t> med </a:t>
            </a:r>
            <a:r>
              <a:rPr lang="sv-SE" sz="1700" b="1" dirty="0" err="1"/>
              <a:t>interessante</a:t>
            </a:r>
            <a:r>
              <a:rPr lang="sv-SE" sz="1700" b="1" dirty="0"/>
              <a:t> </a:t>
            </a:r>
            <a:r>
              <a:rPr lang="sv-SE" sz="1700" b="1" dirty="0" err="1"/>
              <a:t>oplægsholdere</a:t>
            </a:r>
            <a:r>
              <a:rPr lang="sv-SE" sz="1700" b="1" dirty="0"/>
              <a:t>, diskussioner </a:t>
            </a:r>
            <a:r>
              <a:rPr lang="sv-SE" sz="1700" b="1" dirty="0" err="1"/>
              <a:t>og</a:t>
            </a:r>
            <a:r>
              <a:rPr lang="sv-SE" sz="1700" b="1" dirty="0"/>
              <a:t> socialt </a:t>
            </a:r>
            <a:r>
              <a:rPr lang="sv-SE" sz="1700" b="1" dirty="0" err="1"/>
              <a:t>samvær</a:t>
            </a:r>
            <a:r>
              <a:rPr lang="sv-SE" sz="1700" b="1" dirty="0"/>
              <a:t>. Siden </a:t>
            </a:r>
            <a:r>
              <a:rPr lang="sv-SE" sz="1700" b="1" dirty="0" err="1"/>
              <a:t>foråret</a:t>
            </a:r>
            <a:r>
              <a:rPr lang="sv-SE" sz="1700" b="1" dirty="0"/>
              <a:t> 2021 er Innovation Jam </a:t>
            </a:r>
            <a:r>
              <a:rPr lang="sv-SE" sz="1700" b="1" dirty="0" err="1"/>
              <a:t>blevet</a:t>
            </a:r>
            <a:r>
              <a:rPr lang="sv-SE" sz="1700" b="1" dirty="0"/>
              <a:t> </a:t>
            </a:r>
            <a:r>
              <a:rPr lang="sv-SE" sz="1700" b="1" dirty="0" err="1"/>
              <a:t>gennemført</a:t>
            </a:r>
            <a:r>
              <a:rPr lang="sv-SE" sz="1700" b="1" dirty="0"/>
              <a:t> digitalt, hvilket </a:t>
            </a:r>
            <a:r>
              <a:rPr lang="sv-SE" sz="1700" b="1" dirty="0" err="1"/>
              <a:t>hvilket</a:t>
            </a:r>
            <a:r>
              <a:rPr lang="sv-SE" sz="1700" b="1" dirty="0"/>
              <a:t> har </a:t>
            </a:r>
            <a:r>
              <a:rPr lang="sv-SE" sz="1700" b="1" dirty="0" err="1"/>
              <a:t>tiltrukket</a:t>
            </a:r>
            <a:r>
              <a:rPr lang="sv-SE" sz="1700" b="1" dirty="0"/>
              <a:t> </a:t>
            </a:r>
            <a:r>
              <a:rPr lang="sv-SE" sz="1700" b="1" dirty="0" err="1"/>
              <a:t>mange</a:t>
            </a:r>
            <a:r>
              <a:rPr lang="sv-SE" sz="1700" b="1" dirty="0"/>
              <a:t> nye </a:t>
            </a:r>
            <a:r>
              <a:rPr lang="sv-SE" sz="1700" b="1" dirty="0" err="1"/>
              <a:t>oplægsholdere</a:t>
            </a:r>
            <a:r>
              <a:rPr lang="sv-SE" sz="1700" b="1" dirty="0"/>
              <a:t> </a:t>
            </a:r>
            <a:r>
              <a:rPr lang="sv-SE" sz="1700" b="1" dirty="0" err="1"/>
              <a:t>og</a:t>
            </a:r>
            <a:r>
              <a:rPr lang="sv-SE" sz="1700" b="1" dirty="0"/>
              <a:t> </a:t>
            </a:r>
            <a:r>
              <a:rPr lang="sv-SE" sz="1700" b="1" dirty="0" err="1"/>
              <a:t>tilhørere</a:t>
            </a:r>
            <a:r>
              <a:rPr lang="sv-SE" sz="1700" b="1" dirty="0"/>
              <a:t>. </a:t>
            </a:r>
          </a:p>
          <a:p>
            <a:pPr marL="0" indent="0">
              <a:buNone/>
            </a:pPr>
            <a:r>
              <a:rPr lang="sv-SE" sz="1700" dirty="0"/>
              <a:t>I en </a:t>
            </a:r>
            <a:r>
              <a:rPr lang="sv-SE" sz="1700" dirty="0" err="1"/>
              <a:t>time</a:t>
            </a:r>
            <a:r>
              <a:rPr lang="sv-SE" sz="1700" dirty="0"/>
              <a:t> har </a:t>
            </a:r>
            <a:r>
              <a:rPr lang="sv-SE" sz="1700" dirty="0" err="1"/>
              <a:t>tilhørerne</a:t>
            </a:r>
            <a:r>
              <a:rPr lang="sv-SE" sz="1700" dirty="0"/>
              <a:t> </a:t>
            </a:r>
            <a:r>
              <a:rPr lang="sv-SE" sz="1700" dirty="0" err="1"/>
              <a:t>mulighed</a:t>
            </a:r>
            <a:r>
              <a:rPr lang="sv-SE" sz="1700" dirty="0"/>
              <a:t> for at lytte </a:t>
            </a:r>
            <a:r>
              <a:rPr lang="sv-SE" sz="1700" dirty="0" err="1"/>
              <a:t>til</a:t>
            </a:r>
            <a:r>
              <a:rPr lang="sv-SE" sz="1700" dirty="0"/>
              <a:t> </a:t>
            </a:r>
            <a:r>
              <a:rPr lang="sv-SE" sz="1700" dirty="0" err="1"/>
              <a:t>samtaler</a:t>
            </a:r>
            <a:r>
              <a:rPr lang="sv-SE" sz="1700" dirty="0"/>
              <a:t> </a:t>
            </a:r>
            <a:r>
              <a:rPr lang="sv-SE" sz="1700" dirty="0" err="1"/>
              <a:t>mellem</a:t>
            </a:r>
            <a:r>
              <a:rPr lang="sv-SE" sz="1700" dirty="0"/>
              <a:t> </a:t>
            </a:r>
            <a:r>
              <a:rPr lang="sv-SE" sz="1700" dirty="0" err="1"/>
              <a:t>oplægsholdere</a:t>
            </a:r>
            <a:r>
              <a:rPr lang="sv-SE" sz="1700" dirty="0"/>
              <a:t> </a:t>
            </a:r>
            <a:r>
              <a:rPr lang="sv-SE" sz="1700" dirty="0" err="1"/>
              <a:t>og</a:t>
            </a:r>
            <a:r>
              <a:rPr lang="sv-SE" sz="1700" dirty="0"/>
              <a:t> moderator som samt </a:t>
            </a:r>
            <a:r>
              <a:rPr lang="sv-SE" sz="1700" dirty="0" err="1"/>
              <a:t>diskutere</a:t>
            </a:r>
            <a:r>
              <a:rPr lang="sv-SE" sz="1700" dirty="0"/>
              <a:t> dagens </a:t>
            </a:r>
            <a:r>
              <a:rPr lang="sv-SE" sz="1700" dirty="0" err="1"/>
              <a:t>emne</a:t>
            </a:r>
            <a:r>
              <a:rPr lang="sv-SE" sz="1700" dirty="0"/>
              <a:t> i små grupper. De </a:t>
            </a:r>
            <a:r>
              <a:rPr lang="sv-SE" sz="1700" dirty="0" err="1"/>
              <a:t>seneste</a:t>
            </a:r>
            <a:r>
              <a:rPr lang="sv-SE" sz="1700" dirty="0"/>
              <a:t> </a:t>
            </a:r>
            <a:r>
              <a:rPr lang="sv-SE" sz="1700" dirty="0" err="1"/>
              <a:t>emner</a:t>
            </a:r>
            <a:r>
              <a:rPr lang="sv-SE" sz="1700" dirty="0"/>
              <a:t> </a:t>
            </a:r>
            <a:r>
              <a:rPr lang="sv-SE" sz="1700" dirty="0" err="1"/>
              <a:t>behandlet</a:t>
            </a:r>
            <a:r>
              <a:rPr lang="sv-SE" sz="1700" dirty="0"/>
              <a:t> på Innovation Jam har </a:t>
            </a:r>
            <a:r>
              <a:rPr lang="sv-SE" sz="1700" dirty="0" err="1"/>
              <a:t>varieret</a:t>
            </a:r>
            <a:r>
              <a:rPr lang="sv-SE" sz="1700" dirty="0"/>
              <a:t> </a:t>
            </a:r>
            <a:r>
              <a:rPr lang="sv-SE" sz="1700" dirty="0" err="1"/>
              <a:t>fra</a:t>
            </a:r>
            <a:r>
              <a:rPr lang="sv-SE" sz="1700" dirty="0"/>
              <a:t> det </a:t>
            </a:r>
            <a:r>
              <a:rPr lang="sv-SE" sz="1700" dirty="0" err="1"/>
              <a:t>grundlæggende</a:t>
            </a:r>
            <a:r>
              <a:rPr lang="sv-SE" sz="1700" dirty="0"/>
              <a:t> i AI </a:t>
            </a:r>
            <a:r>
              <a:rPr lang="sv-SE" sz="1700" dirty="0" err="1"/>
              <a:t>til</a:t>
            </a:r>
            <a:r>
              <a:rPr lang="sv-SE" sz="1700" dirty="0"/>
              <a:t> dansk </a:t>
            </a:r>
            <a:r>
              <a:rPr lang="sv-SE" sz="1700" dirty="0" err="1"/>
              <a:t>velfærdsteknologi</a:t>
            </a:r>
            <a:r>
              <a:rPr lang="sv-SE" sz="1700" dirty="0"/>
              <a:t> </a:t>
            </a:r>
            <a:r>
              <a:rPr lang="sv-SE" sz="1700" dirty="0" err="1"/>
              <a:t>og</a:t>
            </a:r>
            <a:r>
              <a:rPr lang="sv-SE" sz="1700" dirty="0"/>
              <a:t> </a:t>
            </a:r>
            <a:r>
              <a:rPr lang="sv-SE" sz="1700" dirty="0" err="1"/>
              <a:t>erhvervssamarbejder</a:t>
            </a:r>
            <a:r>
              <a:rPr lang="sv-SE" sz="1700" dirty="0"/>
              <a:t>. </a:t>
            </a:r>
            <a:r>
              <a:rPr lang="sv-SE" sz="1700" dirty="0" err="1"/>
              <a:t>Gæsterne</a:t>
            </a:r>
            <a:r>
              <a:rPr lang="sv-SE" sz="1700" dirty="0"/>
              <a:t> har </a:t>
            </a:r>
            <a:r>
              <a:rPr lang="sv-SE" sz="1700" dirty="0" err="1"/>
              <a:t>inkluderet</a:t>
            </a:r>
            <a:r>
              <a:rPr lang="sv-SE" sz="1700" dirty="0"/>
              <a:t> </a:t>
            </a:r>
            <a:r>
              <a:rPr lang="sv-SE" sz="1700" dirty="0" err="1"/>
              <a:t>iværksættere</a:t>
            </a:r>
            <a:r>
              <a:rPr lang="sv-SE" sz="1700" dirty="0"/>
              <a:t>, AI </a:t>
            </a:r>
            <a:r>
              <a:rPr lang="sv-SE" sz="1700" dirty="0" err="1"/>
              <a:t>eksperter</a:t>
            </a:r>
            <a:r>
              <a:rPr lang="sv-SE" sz="1700" dirty="0"/>
              <a:t> </a:t>
            </a:r>
            <a:r>
              <a:rPr lang="sv-SE" sz="1700" dirty="0" err="1"/>
              <a:t>og</a:t>
            </a:r>
            <a:r>
              <a:rPr lang="sv-SE" sz="1700" dirty="0"/>
              <a:t> </a:t>
            </a:r>
            <a:r>
              <a:rPr lang="sv-SE" sz="1700" dirty="0" err="1"/>
              <a:t>forskere</a:t>
            </a:r>
            <a:r>
              <a:rPr lang="sv-SE" sz="1700" dirty="0"/>
              <a:t>. På </a:t>
            </a:r>
            <a:r>
              <a:rPr lang="sv-SE" sz="1700" dirty="0" err="1"/>
              <a:t>trods</a:t>
            </a:r>
            <a:r>
              <a:rPr lang="sv-SE" sz="1700" dirty="0"/>
              <a:t> </a:t>
            </a:r>
            <a:r>
              <a:rPr lang="sv-SE" sz="1700" dirty="0" err="1"/>
              <a:t>af</a:t>
            </a:r>
            <a:r>
              <a:rPr lang="sv-SE" sz="1700" dirty="0"/>
              <a:t> </a:t>
            </a:r>
            <a:r>
              <a:rPr lang="sv-SE" sz="1700" dirty="0" err="1"/>
              <a:t>forskellene</a:t>
            </a:r>
            <a:r>
              <a:rPr lang="sv-SE" sz="1700" dirty="0"/>
              <a:t> har </a:t>
            </a:r>
            <a:r>
              <a:rPr lang="sv-SE" sz="1700" dirty="0" err="1"/>
              <a:t>alle</a:t>
            </a:r>
            <a:r>
              <a:rPr lang="sv-SE" sz="1700" dirty="0"/>
              <a:t> Innovation Jam </a:t>
            </a:r>
            <a:r>
              <a:rPr lang="sv-SE" sz="1700" dirty="0" err="1"/>
              <a:t>også</a:t>
            </a:r>
            <a:r>
              <a:rPr lang="sv-SE" sz="1700" dirty="0"/>
              <a:t> haft </a:t>
            </a:r>
            <a:r>
              <a:rPr lang="sv-SE" sz="1700" dirty="0" err="1"/>
              <a:t>én</a:t>
            </a:r>
            <a:r>
              <a:rPr lang="sv-SE" sz="1700" dirty="0"/>
              <a:t> ting til </a:t>
            </a:r>
            <a:r>
              <a:rPr lang="sv-SE" sz="1700" dirty="0" err="1"/>
              <a:t>fælles</a:t>
            </a:r>
            <a:r>
              <a:rPr lang="sv-SE" sz="1700" dirty="0"/>
              <a:t>: </a:t>
            </a:r>
            <a:r>
              <a:rPr lang="sv-SE" sz="1700" dirty="0" err="1"/>
              <a:t>sundhedspleje</a:t>
            </a:r>
            <a:r>
              <a:rPr lang="sv-SE" sz="1700" dirty="0"/>
              <a:t> og teknologi.  </a:t>
            </a:r>
          </a:p>
        </p:txBody>
      </p:sp>
      <p:sp>
        <p:nvSpPr>
          <p:cNvPr id="7" name="Rubrik 1">
            <a:extLst>
              <a:ext uri="{FF2B5EF4-FFF2-40B4-BE49-F238E27FC236}">
                <a16:creationId xmlns:a16="http://schemas.microsoft.com/office/drawing/2014/main" id="{58A4DE5C-0384-B168-D58F-890431BB0E1C}"/>
              </a:ext>
            </a:extLst>
          </p:cNvPr>
          <p:cNvSpPr txBox="1">
            <a:spLocks/>
          </p:cNvSpPr>
          <p:nvPr/>
        </p:nvSpPr>
        <p:spPr>
          <a:xfrm>
            <a:off x="0" y="0"/>
            <a:ext cx="2453639" cy="365760"/>
          </a:xfrm>
          <a:prstGeom prst="rect">
            <a:avLst/>
          </a:prstGeom>
          <a:solidFill>
            <a:schemeClr val="accent5"/>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Tree>
    <p:extLst>
      <p:ext uri="{BB962C8B-B14F-4D97-AF65-F5344CB8AC3E}">
        <p14:creationId xmlns:p14="http://schemas.microsoft.com/office/powerpoint/2010/main" val="387991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6"/>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2125066"/>
            <a:ext cx="5328086" cy="1784113"/>
          </a:xfrm>
        </p:spPr>
        <p:txBody>
          <a:bodyPr vert="horz" lIns="91440" tIns="45720" rIns="91440" bIns="45720" rtlCol="0" anchor="t">
            <a:normAutofit fontScale="90000"/>
          </a:bodyPr>
          <a:lstStyle/>
          <a:p>
            <a:r>
              <a:rPr lang="sv-SE" sz="5400" dirty="0">
                <a:solidFill>
                  <a:schemeClr val="bg1"/>
                </a:solidFill>
              </a:rPr>
              <a:t>Bakteriers </a:t>
            </a:r>
            <a:r>
              <a:rPr lang="sv-SE" sz="5400" dirty="0" err="1">
                <a:solidFill>
                  <a:schemeClr val="bg1"/>
                </a:solidFill>
              </a:rPr>
              <a:t>hemmelige</a:t>
            </a:r>
            <a:r>
              <a:rPr lang="sv-SE" sz="5400" dirty="0">
                <a:solidFill>
                  <a:schemeClr val="bg1"/>
                </a:solidFill>
              </a:rPr>
              <a:t> </a:t>
            </a:r>
            <a:r>
              <a:rPr lang="sv-SE" sz="5400" dirty="0" err="1">
                <a:solidFill>
                  <a:schemeClr val="bg1"/>
                </a:solidFill>
              </a:rPr>
              <a:t>sprog</a:t>
            </a:r>
            <a:r>
              <a:rPr lang="sv-SE" sz="5400" dirty="0">
                <a:solidFill>
                  <a:schemeClr val="bg1"/>
                </a:solidFill>
              </a:rPr>
              <a:t>?</a:t>
            </a:r>
          </a:p>
        </p:txBody>
      </p:sp>
      <p:sp>
        <p:nvSpPr>
          <p:cNvPr id="5" name="Rektangel 4">
            <a:extLst>
              <a:ext uri="{FF2B5EF4-FFF2-40B4-BE49-F238E27FC236}">
                <a16:creationId xmlns:a16="http://schemas.microsoft.com/office/drawing/2014/main" id="{69989FD8-5822-057B-5D97-9BC34EB2455E}"/>
              </a:ext>
            </a:extLst>
          </p:cNvPr>
          <p:cNvSpPr/>
          <p:nvPr/>
        </p:nvSpPr>
        <p:spPr>
          <a:xfrm>
            <a:off x="825702" y="3909179"/>
            <a:ext cx="4760089" cy="4114681"/>
          </a:xfrm>
          <a:prstGeom prst="rect">
            <a:avLst/>
          </a:prstGeom>
        </p:spPr>
        <p:txBody>
          <a:bodyPr vert="horz" lIns="91440" tIns="45720" rIns="91440" bIns="45720" rtlCol="0" anchor="t">
            <a:normAutofit/>
          </a:bodyPr>
          <a:lstStyle/>
          <a:p>
            <a:pPr defTabSz="914400">
              <a:lnSpc>
                <a:spcPct val="150000"/>
              </a:lnSpc>
              <a:spcAft>
                <a:spcPts val="600"/>
              </a:spcAft>
            </a:pPr>
            <a:r>
              <a:rPr lang="en-US" dirty="0">
                <a:solidFill>
                  <a:schemeClr val="bg1"/>
                </a:solidFill>
              </a:rPr>
              <a:t>I 2019 </a:t>
            </a:r>
            <a:r>
              <a:rPr lang="en-US" dirty="0" err="1">
                <a:solidFill>
                  <a:schemeClr val="bg1"/>
                </a:solidFill>
              </a:rPr>
              <a:t>afholdt</a:t>
            </a:r>
            <a:r>
              <a:rPr lang="en-US" dirty="0">
                <a:solidFill>
                  <a:schemeClr val="bg1"/>
                </a:solidFill>
              </a:rPr>
              <a:t> Leap for Life </a:t>
            </a:r>
            <a:r>
              <a:rPr lang="en-US" dirty="0" err="1">
                <a:solidFill>
                  <a:schemeClr val="bg1"/>
                </a:solidFill>
              </a:rPr>
              <a:t>en</a:t>
            </a:r>
            <a:r>
              <a:rPr lang="en-US" dirty="0">
                <a:solidFill>
                  <a:schemeClr val="bg1"/>
                </a:solidFill>
              </a:rPr>
              <a:t> Innovation Jam med den </a:t>
            </a:r>
            <a:r>
              <a:rPr lang="en-US" dirty="0" err="1">
                <a:solidFill>
                  <a:schemeClr val="bg1"/>
                </a:solidFill>
              </a:rPr>
              <a:t>danske</a:t>
            </a:r>
            <a:r>
              <a:rPr lang="en-US" dirty="0">
                <a:solidFill>
                  <a:schemeClr val="bg1"/>
                </a:solidFill>
              </a:rPr>
              <a:t> </a:t>
            </a:r>
            <a:r>
              <a:rPr lang="en-US" dirty="0" err="1">
                <a:solidFill>
                  <a:schemeClr val="bg1"/>
                </a:solidFill>
              </a:rPr>
              <a:t>forsker</a:t>
            </a:r>
            <a:r>
              <a:rPr lang="en-US" dirty="0">
                <a:solidFill>
                  <a:schemeClr val="bg1"/>
                </a:solidFill>
              </a:rPr>
              <a:t> og TEDx-taler Fatima </a:t>
            </a:r>
            <a:r>
              <a:rPr lang="en-US" dirty="0" err="1">
                <a:solidFill>
                  <a:schemeClr val="bg1"/>
                </a:solidFill>
              </a:rPr>
              <a:t>AlZahra’a</a:t>
            </a:r>
            <a:r>
              <a:rPr lang="en-US" dirty="0">
                <a:solidFill>
                  <a:schemeClr val="bg1"/>
                </a:solidFill>
              </a:rPr>
              <a:t> </a:t>
            </a:r>
            <a:r>
              <a:rPr lang="en-US" dirty="0" err="1">
                <a:solidFill>
                  <a:schemeClr val="bg1"/>
                </a:solidFill>
              </a:rPr>
              <a:t>Alatraktchi</a:t>
            </a:r>
            <a:r>
              <a:rPr lang="en-US" dirty="0">
                <a:solidFill>
                  <a:schemeClr val="bg1"/>
                </a:solidFill>
              </a:rPr>
              <a:t>, der </a:t>
            </a:r>
            <a:r>
              <a:rPr lang="en-US" dirty="0" err="1">
                <a:solidFill>
                  <a:schemeClr val="bg1"/>
                </a:solidFill>
              </a:rPr>
              <a:t>fortalte</a:t>
            </a:r>
            <a:r>
              <a:rPr lang="en-US" dirty="0">
                <a:solidFill>
                  <a:schemeClr val="bg1"/>
                </a:solidFill>
              </a:rPr>
              <a:t> om </a:t>
            </a:r>
            <a:r>
              <a:rPr lang="en-US" dirty="0" err="1">
                <a:solidFill>
                  <a:schemeClr val="bg1"/>
                </a:solidFill>
              </a:rPr>
              <a:t>bakteriers</a:t>
            </a:r>
            <a:r>
              <a:rPr lang="en-US" dirty="0">
                <a:solidFill>
                  <a:schemeClr val="bg1"/>
                </a:solidFill>
              </a:rPr>
              <a:t> </a:t>
            </a:r>
            <a:r>
              <a:rPr lang="en-US" dirty="0" err="1">
                <a:solidFill>
                  <a:schemeClr val="bg1"/>
                </a:solidFill>
              </a:rPr>
              <a:t>hemmelige</a:t>
            </a:r>
            <a:r>
              <a:rPr lang="en-US" dirty="0">
                <a:solidFill>
                  <a:schemeClr val="bg1"/>
                </a:solidFill>
              </a:rPr>
              <a:t> sprog og sit </a:t>
            </a:r>
            <a:r>
              <a:rPr lang="en-US" dirty="0" err="1">
                <a:solidFill>
                  <a:schemeClr val="bg1"/>
                </a:solidFill>
              </a:rPr>
              <a:t>arbejde</a:t>
            </a:r>
            <a:r>
              <a:rPr lang="en-US" dirty="0">
                <a:solidFill>
                  <a:schemeClr val="bg1"/>
                </a:solidFill>
              </a:rPr>
              <a:t> med at </a:t>
            </a:r>
            <a:r>
              <a:rPr lang="en-US" dirty="0" err="1">
                <a:solidFill>
                  <a:schemeClr val="bg1"/>
                </a:solidFill>
              </a:rPr>
              <a:t>forudsige</a:t>
            </a:r>
            <a:r>
              <a:rPr lang="en-US" dirty="0">
                <a:solidFill>
                  <a:schemeClr val="bg1"/>
                </a:solidFill>
              </a:rPr>
              <a:t> </a:t>
            </a:r>
            <a:r>
              <a:rPr lang="en-US" dirty="0" err="1">
                <a:solidFill>
                  <a:schemeClr val="bg1"/>
                </a:solidFill>
              </a:rPr>
              <a:t>alvorlige</a:t>
            </a:r>
            <a:r>
              <a:rPr lang="en-US" dirty="0">
                <a:solidFill>
                  <a:schemeClr val="bg1"/>
                </a:solidFill>
              </a:rPr>
              <a:t> </a:t>
            </a:r>
            <a:r>
              <a:rPr lang="en-US" dirty="0" err="1">
                <a:solidFill>
                  <a:schemeClr val="bg1"/>
                </a:solidFill>
              </a:rPr>
              <a:t>bakterielle</a:t>
            </a:r>
            <a:r>
              <a:rPr lang="en-US" dirty="0">
                <a:solidFill>
                  <a:schemeClr val="bg1"/>
                </a:solidFill>
              </a:rPr>
              <a:t> </a:t>
            </a:r>
            <a:r>
              <a:rPr lang="en-US" dirty="0" err="1">
                <a:solidFill>
                  <a:schemeClr val="bg1"/>
                </a:solidFill>
              </a:rPr>
              <a:t>sygdomme</a:t>
            </a:r>
            <a:r>
              <a:rPr lang="en-US" dirty="0">
                <a:solidFill>
                  <a:schemeClr val="bg1"/>
                </a:solidFill>
              </a:rPr>
              <a:t> </a:t>
            </a:r>
            <a:r>
              <a:rPr lang="en-US" dirty="0" err="1">
                <a:solidFill>
                  <a:schemeClr val="bg1"/>
                </a:solidFill>
              </a:rPr>
              <a:t>samt</a:t>
            </a:r>
            <a:r>
              <a:rPr lang="en-US" dirty="0">
                <a:solidFill>
                  <a:schemeClr val="bg1"/>
                </a:solidFill>
              </a:rPr>
              <a:t> om, </a:t>
            </a:r>
            <a:r>
              <a:rPr lang="en-US" dirty="0" err="1">
                <a:solidFill>
                  <a:schemeClr val="bg1"/>
                </a:solidFill>
              </a:rPr>
              <a:t>hvordan</a:t>
            </a:r>
            <a:r>
              <a:rPr lang="en-US" dirty="0">
                <a:solidFill>
                  <a:schemeClr val="bg1"/>
                </a:solidFill>
              </a:rPr>
              <a:t> </a:t>
            </a:r>
            <a:r>
              <a:rPr lang="en-US" dirty="0" err="1">
                <a:solidFill>
                  <a:schemeClr val="bg1"/>
                </a:solidFill>
              </a:rPr>
              <a:t>hun</a:t>
            </a:r>
            <a:r>
              <a:rPr lang="en-US" dirty="0">
                <a:solidFill>
                  <a:schemeClr val="bg1"/>
                </a:solidFill>
              </a:rPr>
              <a:t> </a:t>
            </a:r>
            <a:r>
              <a:rPr lang="en-US" dirty="0" err="1">
                <a:solidFill>
                  <a:schemeClr val="bg1"/>
                </a:solidFill>
              </a:rPr>
              <a:t>har</a:t>
            </a:r>
            <a:r>
              <a:rPr lang="en-US" dirty="0">
                <a:solidFill>
                  <a:schemeClr val="bg1"/>
                </a:solidFill>
              </a:rPr>
              <a:t> </a:t>
            </a:r>
            <a:r>
              <a:rPr lang="en-US" dirty="0" err="1">
                <a:solidFill>
                  <a:schemeClr val="bg1"/>
                </a:solidFill>
              </a:rPr>
              <a:t>kommercialiseret</a:t>
            </a:r>
            <a:r>
              <a:rPr lang="en-US" dirty="0">
                <a:solidFill>
                  <a:schemeClr val="bg1"/>
                </a:solidFill>
              </a:rPr>
              <a:t> sin </a:t>
            </a:r>
            <a:r>
              <a:rPr lang="en-US" dirty="0" err="1">
                <a:solidFill>
                  <a:schemeClr val="bg1"/>
                </a:solidFill>
              </a:rPr>
              <a:t>forskning</a:t>
            </a:r>
            <a:r>
              <a:rPr lang="en-US" dirty="0">
                <a:solidFill>
                  <a:schemeClr val="bg1"/>
                </a:solidFill>
              </a:rPr>
              <a:t>. </a:t>
            </a:r>
          </a:p>
        </p:txBody>
      </p:sp>
      <p:sp>
        <p:nvSpPr>
          <p:cNvPr id="19" name="Rubrik 1">
            <a:extLst>
              <a:ext uri="{FF2B5EF4-FFF2-40B4-BE49-F238E27FC236}">
                <a16:creationId xmlns:a16="http://schemas.microsoft.com/office/drawing/2014/main" id="{7463E6B8-D629-716F-BA53-C5D34869D8BD}"/>
              </a:ext>
            </a:extLst>
          </p:cNvPr>
          <p:cNvSpPr txBox="1">
            <a:spLocks/>
          </p:cNvSpPr>
          <p:nvPr/>
        </p:nvSpPr>
        <p:spPr>
          <a:xfrm>
            <a:off x="0" y="0"/>
            <a:ext cx="2453639" cy="365760"/>
          </a:xfrm>
          <a:prstGeom prst="rect">
            <a:avLst/>
          </a:prstGeom>
          <a:solidFill>
            <a:schemeClr val="accent4"/>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VIRKSOMHEDSUDVIKLING</a:t>
            </a:r>
            <a:endParaRPr lang="sv-SE" sz="900" dirty="0">
              <a:solidFill>
                <a:schemeClr val="bg1"/>
              </a:solidFill>
              <a:latin typeface="+mn-lt"/>
            </a:endParaRPr>
          </a:p>
        </p:txBody>
      </p:sp>
      <p:sp>
        <p:nvSpPr>
          <p:cNvPr id="20" name="Rektangel 19">
            <a:extLst>
              <a:ext uri="{FF2B5EF4-FFF2-40B4-BE49-F238E27FC236}">
                <a16:creationId xmlns:a16="http://schemas.microsoft.com/office/drawing/2014/main" id="{8BF7426B-1EFE-EAEB-D626-0F575250B1C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2" name="Onlinemedia 3" descr="Fatima Alaktrachi PhD at InnovationJam">
            <a:hlinkClick r:id="" action="ppaction://media"/>
            <a:extLst>
              <a:ext uri="{FF2B5EF4-FFF2-40B4-BE49-F238E27FC236}">
                <a16:creationId xmlns:a16="http://schemas.microsoft.com/office/drawing/2014/main" id="{B5BEB82C-03A9-1D10-F574-59857A4AF5BD}"/>
              </a:ext>
            </a:extLst>
          </p:cNvPr>
          <p:cNvPicPr>
            <a:picLocks noRot="1" noChangeAspect="1"/>
          </p:cNvPicPr>
          <p:nvPr>
            <a:videoFile r:link="rId1"/>
          </p:nvPr>
        </p:nvPicPr>
        <p:blipFill>
          <a:blip r:embed="rId3"/>
          <a:stretch>
            <a:fillRect/>
          </a:stretch>
        </p:blipFill>
        <p:spPr>
          <a:xfrm>
            <a:off x="6671501" y="3452583"/>
            <a:ext cx="5555357" cy="3138776"/>
          </a:xfrm>
          <a:prstGeom prst="rect">
            <a:avLst/>
          </a:prstGeom>
        </p:spPr>
      </p:pic>
    </p:spTree>
    <p:extLst>
      <p:ext uri="{BB962C8B-B14F-4D97-AF65-F5344CB8AC3E}">
        <p14:creationId xmlns:p14="http://schemas.microsoft.com/office/powerpoint/2010/main" val="44310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6"/>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1784113"/>
          </a:xfrm>
        </p:spPr>
        <p:txBody>
          <a:bodyPr vert="horz" lIns="91440" tIns="45720" rIns="91440" bIns="45720" rtlCol="0" anchor="t">
            <a:noAutofit/>
          </a:bodyPr>
          <a:lstStyle/>
          <a:p>
            <a:pPr defTabSz="914400"/>
            <a:r>
              <a:rPr lang="en-US" sz="4400" dirty="0" err="1">
                <a:solidFill>
                  <a:schemeClr val="bg1"/>
                </a:solidFill>
              </a:rPr>
              <a:t>DokkX</a:t>
            </a:r>
            <a:r>
              <a:rPr lang="en-US" sz="4400" dirty="0">
                <a:solidFill>
                  <a:schemeClr val="bg1"/>
                </a:solidFill>
              </a:rPr>
              <a:t> – et </a:t>
            </a:r>
            <a:r>
              <a:rPr lang="en-US" sz="4400" dirty="0" err="1">
                <a:solidFill>
                  <a:schemeClr val="bg1"/>
                </a:solidFill>
              </a:rPr>
              <a:t>velfærdsteknologisk</a:t>
            </a:r>
            <a:r>
              <a:rPr lang="en-US" sz="4400" dirty="0">
                <a:solidFill>
                  <a:schemeClr val="bg1"/>
                </a:solidFill>
              </a:rPr>
              <a:t> </a:t>
            </a:r>
            <a:r>
              <a:rPr lang="en-US" sz="4400" dirty="0" err="1">
                <a:solidFill>
                  <a:schemeClr val="bg1"/>
                </a:solidFill>
              </a:rPr>
              <a:t>prøverum</a:t>
            </a:r>
            <a:endParaRPr lang="en-US" sz="4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2961861"/>
            <a:ext cx="5328086" cy="5692021"/>
          </a:xfrm>
          <a:prstGeom prst="rect">
            <a:avLst/>
          </a:prstGeom>
        </p:spPr>
        <p:txBody>
          <a:bodyPr vert="horz" lIns="91440" tIns="45720" rIns="91440" bIns="45720" rtlCol="0" anchor="t">
            <a:normAutofit/>
          </a:bodyPr>
          <a:lstStyle/>
          <a:p>
            <a:pPr defTabSz="914400">
              <a:lnSpc>
                <a:spcPts val="3240"/>
              </a:lnSpc>
              <a:spcAft>
                <a:spcPts val="600"/>
              </a:spcAft>
            </a:pPr>
            <a:endParaRPr lang="en-US" dirty="0">
              <a:solidFill>
                <a:schemeClr val="bg1"/>
              </a:solidFill>
            </a:endParaRPr>
          </a:p>
          <a:p>
            <a:pPr defTabSz="914400">
              <a:lnSpc>
                <a:spcPts val="3240"/>
              </a:lnSpc>
              <a:spcAft>
                <a:spcPts val="600"/>
              </a:spcAft>
            </a:pPr>
            <a:r>
              <a:rPr lang="en-US" dirty="0">
                <a:solidFill>
                  <a:schemeClr val="bg1"/>
                </a:solidFill>
              </a:rPr>
              <a:t>Innovation Jam i </a:t>
            </a:r>
            <a:r>
              <a:rPr lang="en-US" dirty="0" err="1">
                <a:solidFill>
                  <a:schemeClr val="bg1"/>
                </a:solidFill>
              </a:rPr>
              <a:t>april</a:t>
            </a:r>
            <a:r>
              <a:rPr lang="en-US" dirty="0">
                <a:solidFill>
                  <a:schemeClr val="bg1"/>
                </a:solidFill>
              </a:rPr>
              <a:t> 2022 </a:t>
            </a:r>
            <a:r>
              <a:rPr lang="en-US" dirty="0" err="1">
                <a:solidFill>
                  <a:schemeClr val="bg1"/>
                </a:solidFill>
              </a:rPr>
              <a:t>havde</a:t>
            </a:r>
            <a:r>
              <a:rPr lang="en-US" dirty="0">
                <a:solidFill>
                  <a:schemeClr val="bg1"/>
                </a:solidFill>
              </a:rPr>
              <a:t> </a:t>
            </a:r>
            <a:r>
              <a:rPr lang="en-US" dirty="0" err="1">
                <a:solidFill>
                  <a:schemeClr val="bg1"/>
                </a:solidFill>
              </a:rPr>
              <a:t>igen</a:t>
            </a:r>
            <a:r>
              <a:rPr lang="en-US" dirty="0">
                <a:solidFill>
                  <a:schemeClr val="bg1"/>
                </a:solidFill>
              </a:rPr>
              <a:t> </a:t>
            </a:r>
            <a:r>
              <a:rPr lang="en-US" dirty="0" err="1">
                <a:solidFill>
                  <a:schemeClr val="bg1"/>
                </a:solidFill>
              </a:rPr>
              <a:t>dansk</a:t>
            </a:r>
            <a:r>
              <a:rPr lang="en-US" dirty="0">
                <a:solidFill>
                  <a:schemeClr val="bg1"/>
                </a:solidFill>
              </a:rPr>
              <a:t> </a:t>
            </a:r>
            <a:r>
              <a:rPr lang="en-US" dirty="0" err="1">
                <a:solidFill>
                  <a:schemeClr val="bg1"/>
                </a:solidFill>
              </a:rPr>
              <a:t>besøg</a:t>
            </a:r>
            <a:r>
              <a:rPr lang="en-US" dirty="0">
                <a:solidFill>
                  <a:schemeClr val="bg1"/>
                </a:solidFill>
              </a:rPr>
              <a:t>, </a:t>
            </a:r>
            <a:r>
              <a:rPr lang="en-US" dirty="0" err="1">
                <a:solidFill>
                  <a:schemeClr val="bg1"/>
                </a:solidFill>
              </a:rPr>
              <a:t>denne</a:t>
            </a:r>
            <a:r>
              <a:rPr lang="en-US" dirty="0">
                <a:solidFill>
                  <a:schemeClr val="bg1"/>
                </a:solidFill>
              </a:rPr>
              <a:t> gang </a:t>
            </a:r>
            <a:r>
              <a:rPr lang="en-US" dirty="0" err="1">
                <a:solidFill>
                  <a:schemeClr val="bg1"/>
                </a:solidFill>
              </a:rPr>
              <a:t>af</a:t>
            </a:r>
            <a:r>
              <a:rPr lang="en-US" dirty="0">
                <a:solidFill>
                  <a:schemeClr val="bg1"/>
                </a:solidFill>
              </a:rPr>
              <a:t> Anna Voss og Antoniett Vebel Pharao </a:t>
            </a:r>
            <a:r>
              <a:rPr lang="en-US" dirty="0" err="1">
                <a:solidFill>
                  <a:schemeClr val="bg1"/>
                </a:solidFill>
              </a:rPr>
              <a:t>fra</a:t>
            </a:r>
            <a:r>
              <a:rPr lang="en-US" dirty="0">
                <a:solidFill>
                  <a:schemeClr val="bg1"/>
                </a:solidFill>
              </a:rPr>
              <a:t> CareWare Nordic partner Teknologi i </a:t>
            </a:r>
            <a:r>
              <a:rPr lang="en-US" dirty="0" err="1">
                <a:solidFill>
                  <a:schemeClr val="bg1"/>
                </a:solidFill>
              </a:rPr>
              <a:t>Praksis</a:t>
            </a:r>
            <a:r>
              <a:rPr lang="en-US" dirty="0">
                <a:solidFill>
                  <a:schemeClr val="bg1"/>
                </a:solidFill>
              </a:rPr>
              <a:t> i Aarhus. Anna og Antoniett </a:t>
            </a:r>
            <a:r>
              <a:rPr lang="en-US" dirty="0" err="1">
                <a:solidFill>
                  <a:schemeClr val="bg1"/>
                </a:solidFill>
              </a:rPr>
              <a:t>talte</a:t>
            </a:r>
            <a:r>
              <a:rPr lang="en-US" dirty="0">
                <a:solidFill>
                  <a:schemeClr val="bg1"/>
                </a:solidFill>
              </a:rPr>
              <a:t> om, </a:t>
            </a:r>
            <a:r>
              <a:rPr lang="en-US" dirty="0" err="1">
                <a:solidFill>
                  <a:schemeClr val="bg1"/>
                </a:solidFill>
              </a:rPr>
              <a:t>hvordan</a:t>
            </a:r>
            <a:r>
              <a:rPr lang="en-US" dirty="0">
                <a:solidFill>
                  <a:schemeClr val="bg1"/>
                </a:solidFill>
              </a:rPr>
              <a:t> DokkX er </a:t>
            </a:r>
            <a:r>
              <a:rPr lang="en-US" dirty="0" err="1">
                <a:solidFill>
                  <a:schemeClr val="bg1"/>
                </a:solidFill>
              </a:rPr>
              <a:t>en</a:t>
            </a:r>
            <a:r>
              <a:rPr lang="en-US" dirty="0">
                <a:solidFill>
                  <a:schemeClr val="bg1"/>
                </a:solidFill>
              </a:rPr>
              <a:t> platform for </a:t>
            </a:r>
            <a:r>
              <a:rPr lang="en-US" dirty="0" err="1">
                <a:solidFill>
                  <a:schemeClr val="bg1"/>
                </a:solidFill>
              </a:rPr>
              <a:t>brugerinvolvering</a:t>
            </a:r>
            <a:r>
              <a:rPr lang="en-US" dirty="0">
                <a:solidFill>
                  <a:schemeClr val="bg1"/>
                </a:solidFill>
              </a:rPr>
              <a:t> og </a:t>
            </a:r>
            <a:r>
              <a:rPr lang="en-US" dirty="0" err="1">
                <a:solidFill>
                  <a:schemeClr val="bg1"/>
                </a:solidFill>
              </a:rPr>
              <a:t>selvstændiggørelse</a:t>
            </a:r>
            <a:r>
              <a:rPr lang="en-US" dirty="0">
                <a:solidFill>
                  <a:schemeClr val="bg1"/>
                </a:solidFill>
              </a:rPr>
              <a:t> </a:t>
            </a:r>
            <a:r>
              <a:rPr lang="en-US" dirty="0" err="1">
                <a:solidFill>
                  <a:schemeClr val="bg1"/>
                </a:solidFill>
              </a:rPr>
              <a:t>indenfor</a:t>
            </a:r>
            <a:r>
              <a:rPr lang="en-US" dirty="0">
                <a:solidFill>
                  <a:schemeClr val="bg1"/>
                </a:solidFill>
              </a:rPr>
              <a:t> </a:t>
            </a:r>
            <a:r>
              <a:rPr lang="en-US" dirty="0" err="1">
                <a:solidFill>
                  <a:schemeClr val="bg1"/>
                </a:solidFill>
              </a:rPr>
              <a:t>velfærdsteknologi</a:t>
            </a:r>
            <a:r>
              <a:rPr lang="en-US" dirty="0">
                <a:solidFill>
                  <a:schemeClr val="bg1"/>
                </a:solidFill>
              </a:rPr>
              <a:t> </a:t>
            </a:r>
            <a:r>
              <a:rPr lang="en-US" dirty="0" err="1">
                <a:solidFill>
                  <a:schemeClr val="bg1"/>
                </a:solidFill>
              </a:rPr>
              <a:t>samt</a:t>
            </a:r>
            <a:r>
              <a:rPr lang="en-US" dirty="0">
                <a:solidFill>
                  <a:schemeClr val="bg1"/>
                </a:solidFill>
              </a:rPr>
              <a:t> om, </a:t>
            </a:r>
            <a:r>
              <a:rPr lang="en-US" dirty="0" err="1">
                <a:solidFill>
                  <a:schemeClr val="bg1"/>
                </a:solidFill>
              </a:rPr>
              <a:t>hvad</a:t>
            </a:r>
            <a:r>
              <a:rPr lang="en-US" dirty="0">
                <a:solidFill>
                  <a:schemeClr val="bg1"/>
                </a:solidFill>
              </a:rPr>
              <a:t> </a:t>
            </a:r>
            <a:r>
              <a:rPr lang="en-US" dirty="0" err="1">
                <a:solidFill>
                  <a:schemeClr val="bg1"/>
                </a:solidFill>
              </a:rPr>
              <a:t>borgerne</a:t>
            </a:r>
            <a:r>
              <a:rPr lang="en-US" dirty="0">
                <a:solidFill>
                  <a:schemeClr val="bg1"/>
                </a:solidFill>
              </a:rPr>
              <a:t> </a:t>
            </a:r>
            <a:r>
              <a:rPr lang="en-US" dirty="0" err="1">
                <a:solidFill>
                  <a:schemeClr val="bg1"/>
                </a:solidFill>
              </a:rPr>
              <a:t>får</a:t>
            </a:r>
            <a:r>
              <a:rPr lang="en-US" dirty="0">
                <a:solidFill>
                  <a:schemeClr val="bg1"/>
                </a:solidFill>
              </a:rPr>
              <a:t> </a:t>
            </a:r>
            <a:r>
              <a:rPr lang="en-US" dirty="0" err="1">
                <a:solidFill>
                  <a:schemeClr val="bg1"/>
                </a:solidFill>
              </a:rPr>
              <a:t>ud</a:t>
            </a:r>
            <a:r>
              <a:rPr lang="en-US" dirty="0">
                <a:solidFill>
                  <a:schemeClr val="bg1"/>
                </a:solidFill>
              </a:rPr>
              <a:t> </a:t>
            </a:r>
            <a:r>
              <a:rPr lang="en-US" dirty="0" err="1">
                <a:solidFill>
                  <a:schemeClr val="bg1"/>
                </a:solidFill>
              </a:rPr>
              <a:t>af</a:t>
            </a:r>
            <a:r>
              <a:rPr lang="en-US" dirty="0">
                <a:solidFill>
                  <a:schemeClr val="bg1"/>
                </a:solidFill>
              </a:rPr>
              <a:t> </a:t>
            </a:r>
            <a:r>
              <a:rPr lang="en-US" dirty="0" err="1">
                <a:solidFill>
                  <a:schemeClr val="bg1"/>
                </a:solidFill>
              </a:rPr>
              <a:t>indsatsen</a:t>
            </a:r>
            <a:r>
              <a:rPr lang="en-US" dirty="0">
                <a:solidFill>
                  <a:schemeClr val="bg1"/>
                </a:solidFill>
              </a:rPr>
              <a:t>.</a:t>
            </a:r>
          </a:p>
        </p:txBody>
      </p:sp>
      <p:sp>
        <p:nvSpPr>
          <p:cNvPr id="19" name="Rubrik 1">
            <a:extLst>
              <a:ext uri="{FF2B5EF4-FFF2-40B4-BE49-F238E27FC236}">
                <a16:creationId xmlns:a16="http://schemas.microsoft.com/office/drawing/2014/main" id="{7463E6B8-D629-716F-BA53-C5D34869D8BD}"/>
              </a:ext>
            </a:extLst>
          </p:cNvPr>
          <p:cNvSpPr txBox="1">
            <a:spLocks/>
          </p:cNvSpPr>
          <p:nvPr/>
        </p:nvSpPr>
        <p:spPr>
          <a:xfrm>
            <a:off x="0" y="0"/>
            <a:ext cx="2453639" cy="365760"/>
          </a:xfrm>
          <a:prstGeom prst="rect">
            <a:avLst/>
          </a:prstGeom>
          <a:solidFill>
            <a:schemeClr val="accent4"/>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VIRKSOMHEDSUDVIKLING</a:t>
            </a:r>
            <a:endParaRPr lang="sv-SE" sz="900" dirty="0">
              <a:solidFill>
                <a:schemeClr val="bg1"/>
              </a:solidFill>
              <a:latin typeface="+mn-lt"/>
            </a:endParaRPr>
          </a:p>
        </p:txBody>
      </p:sp>
      <p:sp>
        <p:nvSpPr>
          <p:cNvPr id="20" name="Rektangel 19">
            <a:extLst>
              <a:ext uri="{FF2B5EF4-FFF2-40B4-BE49-F238E27FC236}">
                <a16:creationId xmlns:a16="http://schemas.microsoft.com/office/drawing/2014/main" id="{8BF7426B-1EFE-EAEB-D626-0F575250B1C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Onlinemedia 2" descr="Innovation Jam 5 maj">
            <a:hlinkClick r:id="" action="ppaction://media"/>
            <a:extLst>
              <a:ext uri="{FF2B5EF4-FFF2-40B4-BE49-F238E27FC236}">
                <a16:creationId xmlns:a16="http://schemas.microsoft.com/office/drawing/2014/main" id="{6B9691C5-2CF0-19D6-4FCD-DF090F681CFD}"/>
              </a:ext>
            </a:extLst>
          </p:cNvPr>
          <p:cNvPicPr>
            <a:picLocks noRot="1" noChangeAspect="1"/>
          </p:cNvPicPr>
          <p:nvPr>
            <a:videoFile r:link="rId1"/>
          </p:nvPr>
        </p:nvPicPr>
        <p:blipFill>
          <a:blip r:embed="rId3"/>
          <a:stretch>
            <a:fillRect/>
          </a:stretch>
        </p:blipFill>
        <p:spPr>
          <a:xfrm>
            <a:off x="6675049" y="3452534"/>
            <a:ext cx="5556534" cy="3139442"/>
          </a:xfrm>
          <a:prstGeom prst="rect">
            <a:avLst/>
          </a:prstGeom>
        </p:spPr>
      </p:pic>
    </p:spTree>
    <p:extLst>
      <p:ext uri="{BB962C8B-B14F-4D97-AF65-F5344CB8AC3E}">
        <p14:creationId xmlns:p14="http://schemas.microsoft.com/office/powerpoint/2010/main" val="9807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EA175A4-F952-CF3E-6D20-240283D6E76E}"/>
              </a:ext>
            </a:extLst>
          </p:cNvPr>
          <p:cNvSpPr>
            <a:spLocks noGrp="1"/>
          </p:cNvSpPr>
          <p:nvPr>
            <p:ph type="title"/>
          </p:nvPr>
        </p:nvSpPr>
        <p:spPr>
          <a:xfrm>
            <a:off x="505063" y="5925794"/>
            <a:ext cx="3455432" cy="2761955"/>
          </a:xfrm>
        </p:spPr>
        <p:txBody>
          <a:bodyPr anchor="ctr">
            <a:normAutofit/>
          </a:bodyPr>
          <a:lstStyle/>
          <a:p>
            <a:pPr marL="0" indent="0" fontAlgn="base">
              <a:lnSpc>
                <a:spcPct val="100000"/>
              </a:lnSpc>
            </a:pPr>
            <a:r>
              <a:rPr lang="da-DK" sz="3200" dirty="0"/>
              <a:t>Brugerdrevet innovation</a:t>
            </a:r>
            <a:br>
              <a:rPr lang="da-DK" sz="3200" dirty="0"/>
            </a:br>
            <a:r>
              <a:rPr lang="da-DK" sz="3200" dirty="0"/>
              <a:t>3D-print aktiviteter på sundhedsområdet</a:t>
            </a:r>
          </a:p>
        </p:txBody>
      </p:sp>
      <p:pic>
        <p:nvPicPr>
          <p:cNvPr id="6" name="Bildobjekt 5" descr="En bild som visar person, inomhus, personer, grupp&#10;&#10;Automatiskt genererad beskrivning">
            <a:extLst>
              <a:ext uri="{FF2B5EF4-FFF2-40B4-BE49-F238E27FC236}">
                <a16:creationId xmlns:a16="http://schemas.microsoft.com/office/drawing/2014/main" id="{43C97CEE-05A8-E3E5-7DD6-10172CE54437}"/>
              </a:ext>
            </a:extLst>
          </p:cNvPr>
          <p:cNvPicPr>
            <a:picLocks noChangeAspect="1"/>
          </p:cNvPicPr>
          <p:nvPr/>
        </p:nvPicPr>
        <p:blipFill rotWithShape="1">
          <a:blip r:embed="rId2"/>
          <a:srcRect t="13301" b="4406"/>
          <a:stretch/>
        </p:blipFill>
        <p:spPr>
          <a:xfrm>
            <a:off x="20" y="10"/>
            <a:ext cx="12801580" cy="592578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tshållare för innehåll 2">
            <a:extLst>
              <a:ext uri="{FF2B5EF4-FFF2-40B4-BE49-F238E27FC236}">
                <a16:creationId xmlns:a16="http://schemas.microsoft.com/office/drawing/2014/main" id="{C38A53C6-AFC4-5F64-75E8-B956934362FA}"/>
              </a:ext>
            </a:extLst>
          </p:cNvPr>
          <p:cNvSpPr>
            <a:spLocks noGrp="1"/>
          </p:cNvSpPr>
          <p:nvPr>
            <p:ph idx="1"/>
          </p:nvPr>
        </p:nvSpPr>
        <p:spPr>
          <a:xfrm>
            <a:off x="4435181" y="5925795"/>
            <a:ext cx="7859683" cy="3416987"/>
          </a:xfrm>
        </p:spPr>
        <p:txBody>
          <a:bodyPr numCol="2" spcCol="360000" anchor="ctr">
            <a:normAutofit fontScale="92500" lnSpcReduction="20000"/>
          </a:bodyPr>
          <a:lstStyle/>
          <a:p>
            <a:pPr marL="0" indent="0" fontAlgn="base">
              <a:lnSpc>
                <a:spcPct val="150000"/>
              </a:lnSpc>
              <a:buNone/>
            </a:pPr>
            <a:r>
              <a:rPr lang="da-DK" sz="1200" b="1" dirty="0"/>
              <a:t>Brugerinddragelse gennem 3D-print er blevet et centralt omdrejningspunkt for parterne i </a:t>
            </a:r>
            <a:r>
              <a:rPr lang="da-DK" sz="1200" b="1" dirty="0" err="1"/>
              <a:t>CareWare</a:t>
            </a:r>
            <a:r>
              <a:rPr lang="da-DK" sz="1200" b="1" dirty="0"/>
              <a:t> Nordic. De har gennem flere år samarbejdet tæt med virksomheder og brugere om test og udvikling af løsninger for at udbrede 3D-print på såvel hospitaler som i kommunalt regi. </a:t>
            </a:r>
          </a:p>
          <a:p>
            <a:pPr marL="0" indent="0" fontAlgn="base">
              <a:lnSpc>
                <a:spcPct val="150000"/>
              </a:lnSpc>
              <a:buNone/>
            </a:pPr>
            <a:r>
              <a:rPr lang="da-DK" sz="1200" dirty="0"/>
              <a:t>Borgere har haft mulighed for at udvikle løsninger, der adresserer deres daglige udfordringer, så deres livskvalitet og </a:t>
            </a:r>
            <a:r>
              <a:rPr lang="da-DK" sz="1200" dirty="0" err="1"/>
              <a:t>egenmestring</a:t>
            </a:r>
            <a:r>
              <a:rPr lang="da-DK" sz="1200" dirty="0"/>
              <a:t> er øget. Samarbejdet har ledt til, at parterne sammen med personale og borgere har afsøgt i omegnen af 200 forskellige behov og idéer. Baseret på dette er der arbejdet med ca. 100 forskellige prototyper, som er testet. </a:t>
            </a:r>
          </a:p>
          <a:p>
            <a:pPr marL="0" indent="0" fontAlgn="base">
              <a:lnSpc>
                <a:spcPct val="150000"/>
              </a:lnSpc>
              <a:buNone/>
            </a:pPr>
            <a:r>
              <a:rPr lang="da-DK" sz="1200" b="1" dirty="0"/>
              <a:t>Teknologi med stort potentiale</a:t>
            </a:r>
          </a:p>
          <a:p>
            <a:pPr marL="0" indent="0" fontAlgn="base">
              <a:lnSpc>
                <a:spcPct val="150000"/>
              </a:lnSpc>
              <a:buNone/>
            </a:pPr>
            <a:r>
              <a:rPr lang="da-DK" sz="1200" dirty="0"/>
              <a:t>3D-print er en effektiv teknologi til hurtigt at anskueliggøre idéer til fysiske produkter, så man kan afgøre, om løsningen er værd at arbejde videre med. Det er samtidig en teknologi, der kan hjælpe med at komme hen over de udfordringer, som mange innovationsprojekter støder på: Hvordan bevæger man sig fra en god idé til en løsning?  </a:t>
            </a:r>
          </a:p>
          <a:p>
            <a:pPr marL="0" indent="0" fontAlgn="base">
              <a:lnSpc>
                <a:spcPct val="150000"/>
              </a:lnSpc>
              <a:buNone/>
            </a:pPr>
            <a:r>
              <a:rPr lang="da-DK" sz="1200" dirty="0"/>
              <a:t>Det er stærkt befordrende for innovationskulturen i en organisation, at man som idéhaver kan se, at den idé, man har, kan manifestere sig. Dette leder uvægerligt til nye ideer både af den type, der kan printes og idéer af mere processuel karakter. Anskuet på den måde er teknologien et essentielt værktøj i brugerinvolvering.</a:t>
            </a:r>
          </a:p>
        </p:txBody>
      </p:sp>
      <p:sp>
        <p:nvSpPr>
          <p:cNvPr id="4" name="Rubrik 1">
            <a:extLst>
              <a:ext uri="{FF2B5EF4-FFF2-40B4-BE49-F238E27FC236}">
                <a16:creationId xmlns:a16="http://schemas.microsoft.com/office/drawing/2014/main" id="{0E420E27-FB71-96C0-01F2-F3A750D556DA}"/>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spcAft>
                <a:spcPts val="600"/>
              </a:spcAft>
            </a:pPr>
            <a:r>
              <a:rPr lang="sv-SE" sz="1400">
                <a:solidFill>
                  <a:schemeClr val="bg1"/>
                </a:solidFill>
                <a:latin typeface="+mn-lt"/>
              </a:rPr>
              <a:t>BRUGERDREVET INNOVATION</a:t>
            </a:r>
          </a:p>
        </p:txBody>
      </p:sp>
    </p:spTree>
    <p:extLst>
      <p:ext uri="{BB962C8B-B14F-4D97-AF65-F5344CB8AC3E}">
        <p14:creationId xmlns:p14="http://schemas.microsoft.com/office/powerpoint/2010/main" val="131108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5400" dirty="0">
                <a:solidFill>
                  <a:schemeClr val="bg1"/>
                </a:solidFill>
              </a:rPr>
              <a:t>Rehab Lab</a:t>
            </a:r>
            <a:br>
              <a:rPr lang="en-US" sz="5400" dirty="0">
                <a:solidFill>
                  <a:schemeClr val="bg1"/>
                </a:solidFill>
              </a:rPr>
            </a:br>
            <a:r>
              <a:rPr lang="en-US" sz="5400" dirty="0" err="1">
                <a:solidFill>
                  <a:schemeClr val="bg1"/>
                </a:solidFill>
              </a:rPr>
              <a:t>Brugerdrevet</a:t>
            </a:r>
            <a:r>
              <a:rPr lang="en-US" sz="5400" dirty="0">
                <a:solidFill>
                  <a:schemeClr val="bg1"/>
                </a:solidFill>
              </a:rPr>
              <a:t> Innovation</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5328086" cy="3317076"/>
          </a:xfrm>
          <a:prstGeom prst="rect">
            <a:avLst/>
          </a:prstGeom>
        </p:spPr>
        <p:txBody>
          <a:bodyPr vert="horz" lIns="91440" tIns="45720" rIns="91440" bIns="45720" rtlCol="0" anchor="t">
            <a:normAutofit/>
          </a:bodyPr>
          <a:lstStyle/>
          <a:p>
            <a:pPr defTabSz="914400">
              <a:lnSpc>
                <a:spcPts val="3240"/>
              </a:lnSpc>
              <a:spcAft>
                <a:spcPts val="600"/>
              </a:spcAft>
            </a:pPr>
            <a:r>
              <a:rPr lang="en-US" sz="2200" dirty="0">
                <a:solidFill>
                  <a:schemeClr val="bg1"/>
                </a:solidFill>
              </a:rPr>
              <a:t>Rehab Lab | 3D-print </a:t>
            </a:r>
            <a:r>
              <a:rPr lang="en-US" sz="2200" dirty="0" err="1">
                <a:solidFill>
                  <a:schemeClr val="bg1"/>
                </a:solidFill>
              </a:rPr>
              <a:t>af</a:t>
            </a:r>
            <a:r>
              <a:rPr lang="en-US" sz="2200" dirty="0">
                <a:solidFill>
                  <a:schemeClr val="bg1"/>
                </a:solidFill>
              </a:rPr>
              <a:t> </a:t>
            </a:r>
            <a:r>
              <a:rPr lang="en-US" sz="2200" dirty="0" err="1">
                <a:solidFill>
                  <a:schemeClr val="bg1"/>
                </a:solidFill>
              </a:rPr>
              <a:t>hjælpemidler</a:t>
            </a:r>
            <a:r>
              <a:rPr lang="en-US" sz="2200" dirty="0">
                <a:solidFill>
                  <a:schemeClr val="bg1"/>
                </a:solidFill>
              </a:rPr>
              <a:t> er et </a:t>
            </a:r>
            <a:r>
              <a:rPr lang="en-US" sz="2200" dirty="0" err="1">
                <a:solidFill>
                  <a:schemeClr val="bg1"/>
                </a:solidFill>
              </a:rPr>
              <a:t>åbent</a:t>
            </a:r>
            <a:r>
              <a:rPr lang="en-US" sz="2200" dirty="0">
                <a:solidFill>
                  <a:schemeClr val="bg1"/>
                </a:solidFill>
              </a:rPr>
              <a:t> </a:t>
            </a:r>
            <a:r>
              <a:rPr lang="en-US" sz="2200" dirty="0" err="1">
                <a:solidFill>
                  <a:schemeClr val="bg1"/>
                </a:solidFill>
              </a:rPr>
              <a:t>værksted</a:t>
            </a:r>
            <a:r>
              <a:rPr lang="en-US" sz="2200" dirty="0">
                <a:solidFill>
                  <a:schemeClr val="bg1"/>
                </a:solidFill>
              </a:rPr>
              <a:t> </a:t>
            </a:r>
            <a:r>
              <a:rPr lang="en-US" sz="2200" dirty="0" err="1">
                <a:solidFill>
                  <a:schemeClr val="bg1"/>
                </a:solidFill>
              </a:rPr>
              <a:t>beliggende</a:t>
            </a:r>
            <a:r>
              <a:rPr lang="en-US" sz="2200" dirty="0">
                <a:solidFill>
                  <a:schemeClr val="bg1"/>
                </a:solidFill>
              </a:rPr>
              <a:t> </a:t>
            </a:r>
            <a:r>
              <a:rPr lang="en-US" sz="2200" dirty="0" err="1">
                <a:solidFill>
                  <a:schemeClr val="bg1"/>
                </a:solidFill>
              </a:rPr>
              <a:t>på</a:t>
            </a:r>
            <a:r>
              <a:rPr lang="en-US" sz="2200" dirty="0">
                <a:solidFill>
                  <a:schemeClr val="bg1"/>
                </a:solidFill>
              </a:rPr>
              <a:t> DOKK1 </a:t>
            </a:r>
            <a:r>
              <a:rPr lang="en-US" sz="2200" dirty="0" err="1">
                <a:solidFill>
                  <a:schemeClr val="bg1"/>
                </a:solidFill>
              </a:rPr>
              <a:t>i</a:t>
            </a:r>
            <a:r>
              <a:rPr lang="en-US" sz="2200" dirty="0">
                <a:solidFill>
                  <a:schemeClr val="bg1"/>
                </a:solidFill>
              </a:rPr>
              <a:t> Aarhus, </a:t>
            </a:r>
            <a:r>
              <a:rPr lang="en-US" sz="2200" dirty="0" err="1">
                <a:solidFill>
                  <a:schemeClr val="bg1"/>
                </a:solidFill>
              </a:rPr>
              <a:t>hvor</a:t>
            </a:r>
            <a:r>
              <a:rPr lang="en-US" sz="2200" dirty="0">
                <a:solidFill>
                  <a:schemeClr val="bg1"/>
                </a:solidFill>
              </a:rPr>
              <a:t> man </a:t>
            </a:r>
            <a:r>
              <a:rPr lang="en-US" sz="2200" dirty="0" err="1">
                <a:solidFill>
                  <a:schemeClr val="bg1"/>
                </a:solidFill>
              </a:rPr>
              <a:t>kan</a:t>
            </a:r>
            <a:r>
              <a:rPr lang="en-US" sz="2200" dirty="0">
                <a:solidFill>
                  <a:schemeClr val="bg1"/>
                </a:solidFill>
              </a:rPr>
              <a:t> </a:t>
            </a:r>
            <a:r>
              <a:rPr lang="en-US" sz="2200" dirty="0" err="1">
                <a:solidFill>
                  <a:schemeClr val="bg1"/>
                </a:solidFill>
              </a:rPr>
              <a:t>få</a:t>
            </a:r>
            <a:r>
              <a:rPr lang="en-US" sz="2200" dirty="0">
                <a:solidFill>
                  <a:schemeClr val="bg1"/>
                </a:solidFill>
              </a:rPr>
              <a:t> </a:t>
            </a:r>
            <a:r>
              <a:rPr lang="en-US" sz="2200" dirty="0" err="1">
                <a:solidFill>
                  <a:schemeClr val="bg1"/>
                </a:solidFill>
              </a:rPr>
              <a:t>hjælp</a:t>
            </a:r>
            <a:r>
              <a:rPr lang="en-US" sz="2200" dirty="0">
                <a:solidFill>
                  <a:schemeClr val="bg1"/>
                </a:solidFill>
              </a:rPr>
              <a:t> </a:t>
            </a:r>
            <a:r>
              <a:rPr lang="en-US" sz="2200" dirty="0" err="1">
                <a:solidFill>
                  <a:schemeClr val="bg1"/>
                </a:solidFill>
              </a:rPr>
              <a:t>til</a:t>
            </a:r>
            <a:r>
              <a:rPr lang="en-US" sz="2200" dirty="0">
                <a:solidFill>
                  <a:schemeClr val="bg1"/>
                </a:solidFill>
              </a:rPr>
              <a:t> at </a:t>
            </a:r>
            <a:r>
              <a:rPr lang="en-US" sz="2200" dirty="0" err="1">
                <a:solidFill>
                  <a:schemeClr val="bg1"/>
                </a:solidFill>
              </a:rPr>
              <a:t>designe</a:t>
            </a:r>
            <a:r>
              <a:rPr lang="en-US" sz="2200" dirty="0">
                <a:solidFill>
                  <a:schemeClr val="bg1"/>
                </a:solidFill>
              </a:rPr>
              <a:t> </a:t>
            </a:r>
            <a:r>
              <a:rPr lang="en-US" sz="2200" dirty="0" err="1">
                <a:solidFill>
                  <a:schemeClr val="bg1"/>
                </a:solidFill>
              </a:rPr>
              <a:t>og</a:t>
            </a:r>
            <a:r>
              <a:rPr lang="en-US" sz="2200" dirty="0">
                <a:solidFill>
                  <a:schemeClr val="bg1"/>
                </a:solidFill>
              </a:rPr>
              <a:t> 3D-printe et </a:t>
            </a:r>
            <a:r>
              <a:rPr lang="en-US" sz="2200" dirty="0" err="1">
                <a:solidFill>
                  <a:schemeClr val="bg1"/>
                </a:solidFill>
              </a:rPr>
              <a:t>specialtilpasset</a:t>
            </a:r>
            <a:r>
              <a:rPr lang="en-US" sz="2200" dirty="0">
                <a:solidFill>
                  <a:schemeClr val="bg1"/>
                </a:solidFill>
              </a:rPr>
              <a:t> </a:t>
            </a:r>
            <a:r>
              <a:rPr lang="en-US" sz="2200" dirty="0" err="1">
                <a:solidFill>
                  <a:schemeClr val="bg1"/>
                </a:solidFill>
              </a:rPr>
              <a:t>hjælpemiddel</a:t>
            </a:r>
            <a:r>
              <a:rPr lang="en-US" sz="2200" dirty="0">
                <a:solidFill>
                  <a:schemeClr val="bg1"/>
                </a:solidFill>
              </a:rPr>
              <a:t>, der </a:t>
            </a:r>
            <a:r>
              <a:rPr lang="en-US" sz="2200" dirty="0" err="1">
                <a:solidFill>
                  <a:schemeClr val="bg1"/>
                </a:solidFill>
              </a:rPr>
              <a:t>ikke</a:t>
            </a:r>
            <a:r>
              <a:rPr lang="en-US" sz="2200" dirty="0">
                <a:solidFill>
                  <a:schemeClr val="bg1"/>
                </a:solidFill>
              </a:rPr>
              <a:t> </a:t>
            </a:r>
            <a:r>
              <a:rPr lang="en-US" sz="2200" dirty="0" err="1">
                <a:solidFill>
                  <a:schemeClr val="bg1"/>
                </a:solidFill>
              </a:rPr>
              <a:t>i</a:t>
            </a:r>
            <a:r>
              <a:rPr lang="en-US" sz="2200" dirty="0">
                <a:solidFill>
                  <a:schemeClr val="bg1"/>
                </a:solidFill>
              </a:rPr>
              <a:t> </a:t>
            </a:r>
            <a:r>
              <a:rPr lang="en-US" sz="2200" dirty="0" err="1">
                <a:solidFill>
                  <a:schemeClr val="bg1"/>
                </a:solidFill>
              </a:rPr>
              <a:t>forvejen</a:t>
            </a:r>
            <a:r>
              <a:rPr lang="en-US" sz="2200" dirty="0">
                <a:solidFill>
                  <a:schemeClr val="bg1"/>
                </a:solidFill>
              </a:rPr>
              <a:t> </a:t>
            </a:r>
            <a:r>
              <a:rPr lang="en-US" sz="2200" dirty="0" err="1">
                <a:solidFill>
                  <a:schemeClr val="bg1"/>
                </a:solidFill>
              </a:rPr>
              <a:t>findes</a:t>
            </a:r>
            <a:r>
              <a:rPr lang="en-US" sz="2200" dirty="0">
                <a:solidFill>
                  <a:schemeClr val="bg1"/>
                </a:solidFill>
              </a:rPr>
              <a:t> </a:t>
            </a:r>
            <a:r>
              <a:rPr lang="en-US" sz="2200" dirty="0" err="1">
                <a:solidFill>
                  <a:schemeClr val="bg1"/>
                </a:solidFill>
              </a:rPr>
              <a:t>på</a:t>
            </a:r>
            <a:r>
              <a:rPr lang="en-US" sz="2200" dirty="0">
                <a:solidFill>
                  <a:schemeClr val="bg1"/>
                </a:solidFill>
              </a:rPr>
              <a:t> </a:t>
            </a:r>
            <a:r>
              <a:rPr lang="en-US" sz="2200" dirty="0" err="1">
                <a:solidFill>
                  <a:schemeClr val="bg1"/>
                </a:solidFill>
              </a:rPr>
              <a:t>markedet</a:t>
            </a:r>
            <a:r>
              <a:rPr lang="en-US" sz="2200" dirty="0">
                <a:solidFill>
                  <a:schemeClr val="bg1"/>
                </a:solidFill>
              </a:rPr>
              <a:t>. Det </a:t>
            </a:r>
            <a:r>
              <a:rPr lang="en-US" sz="2200" dirty="0" err="1">
                <a:solidFill>
                  <a:schemeClr val="bg1"/>
                </a:solidFill>
              </a:rPr>
              <a:t>kan</a:t>
            </a:r>
            <a:r>
              <a:rPr lang="en-US" sz="2200" dirty="0">
                <a:solidFill>
                  <a:schemeClr val="bg1"/>
                </a:solidFill>
              </a:rPr>
              <a:t> </a:t>
            </a:r>
            <a:r>
              <a:rPr lang="en-US" sz="2200" dirty="0" err="1">
                <a:solidFill>
                  <a:schemeClr val="bg1"/>
                </a:solidFill>
              </a:rPr>
              <a:t>være</a:t>
            </a:r>
            <a:r>
              <a:rPr lang="en-US" sz="2200" dirty="0">
                <a:solidFill>
                  <a:schemeClr val="bg1"/>
                </a:solidFill>
              </a:rPr>
              <a:t> alt </a:t>
            </a:r>
            <a:r>
              <a:rPr lang="en-US" sz="2200" dirty="0" err="1">
                <a:solidFill>
                  <a:schemeClr val="bg1"/>
                </a:solidFill>
              </a:rPr>
              <a:t>fra</a:t>
            </a:r>
            <a:r>
              <a:rPr lang="en-US" sz="2200" dirty="0">
                <a:solidFill>
                  <a:schemeClr val="bg1"/>
                </a:solidFill>
              </a:rPr>
              <a:t> </a:t>
            </a:r>
            <a:r>
              <a:rPr lang="en-US" sz="2200" dirty="0" err="1">
                <a:solidFill>
                  <a:schemeClr val="bg1"/>
                </a:solidFill>
              </a:rPr>
              <a:t>en</a:t>
            </a:r>
            <a:r>
              <a:rPr lang="en-US" sz="2200" dirty="0">
                <a:solidFill>
                  <a:schemeClr val="bg1"/>
                </a:solidFill>
              </a:rPr>
              <a:t> </a:t>
            </a:r>
            <a:r>
              <a:rPr lang="en-US" sz="2200" dirty="0" err="1">
                <a:solidFill>
                  <a:schemeClr val="bg1"/>
                </a:solidFill>
              </a:rPr>
              <a:t>lille</a:t>
            </a:r>
            <a:r>
              <a:rPr lang="en-US" sz="2200" dirty="0">
                <a:solidFill>
                  <a:schemeClr val="bg1"/>
                </a:solidFill>
              </a:rPr>
              <a:t> </a:t>
            </a:r>
            <a:r>
              <a:rPr lang="en-US" sz="2200" dirty="0" err="1">
                <a:solidFill>
                  <a:schemeClr val="bg1"/>
                </a:solidFill>
              </a:rPr>
              <a:t>individualiseret</a:t>
            </a:r>
            <a:r>
              <a:rPr lang="en-US" sz="2200" dirty="0">
                <a:solidFill>
                  <a:schemeClr val="bg1"/>
                </a:solidFill>
              </a:rPr>
              <a:t> </a:t>
            </a:r>
            <a:r>
              <a:rPr lang="en-US" sz="2200" dirty="0" err="1">
                <a:solidFill>
                  <a:schemeClr val="bg1"/>
                </a:solidFill>
              </a:rPr>
              <a:t>sugerørsholder</a:t>
            </a:r>
            <a:r>
              <a:rPr lang="en-US" sz="2200" dirty="0">
                <a:solidFill>
                  <a:schemeClr val="bg1"/>
                </a:solidFill>
              </a:rPr>
              <a:t> </a:t>
            </a:r>
            <a:r>
              <a:rPr lang="en-US" sz="2200" dirty="0" err="1">
                <a:solidFill>
                  <a:schemeClr val="bg1"/>
                </a:solidFill>
              </a:rPr>
              <a:t>til</a:t>
            </a:r>
            <a:r>
              <a:rPr lang="en-US" sz="2200" dirty="0">
                <a:solidFill>
                  <a:schemeClr val="bg1"/>
                </a:solidFill>
              </a:rPr>
              <a:t> </a:t>
            </a:r>
            <a:r>
              <a:rPr lang="en-US" sz="2200" dirty="0" err="1">
                <a:solidFill>
                  <a:schemeClr val="bg1"/>
                </a:solidFill>
              </a:rPr>
              <a:t>en</a:t>
            </a:r>
            <a:r>
              <a:rPr lang="en-US" sz="2200" dirty="0">
                <a:solidFill>
                  <a:schemeClr val="bg1"/>
                </a:solidFill>
              </a:rPr>
              <a:t> </a:t>
            </a:r>
            <a:r>
              <a:rPr lang="en-US" sz="2200" dirty="0" err="1">
                <a:solidFill>
                  <a:schemeClr val="bg1"/>
                </a:solidFill>
              </a:rPr>
              <a:t>skinne</a:t>
            </a:r>
            <a:r>
              <a:rPr lang="en-US" sz="2200" dirty="0">
                <a:solidFill>
                  <a:schemeClr val="bg1"/>
                </a:solidFill>
              </a:rPr>
              <a:t>.</a:t>
            </a:r>
          </a:p>
        </p:txBody>
      </p:sp>
      <p:sp>
        <p:nvSpPr>
          <p:cNvPr id="9" name="Rektangel 8">
            <a:extLst>
              <a:ext uri="{FF2B5EF4-FFF2-40B4-BE49-F238E27FC236}">
                <a16:creationId xmlns:a16="http://schemas.microsoft.com/office/drawing/2014/main" id="{3DA07E3B-1EC0-5A38-E002-12C421A67742}"/>
              </a:ext>
            </a:extLst>
          </p:cNvPr>
          <p:cNvSpPr/>
          <p:nvPr/>
        </p:nvSpPr>
        <p:spPr>
          <a:xfrm>
            <a:off x="6947998" y="3174287"/>
            <a:ext cx="5554163" cy="31381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Onlinemedia 2" descr="Rehab Lab - Brugerdrevet Innovation">
            <a:hlinkClick r:id="" action="ppaction://media"/>
            <a:extLst>
              <a:ext uri="{FF2B5EF4-FFF2-40B4-BE49-F238E27FC236}">
                <a16:creationId xmlns:a16="http://schemas.microsoft.com/office/drawing/2014/main" id="{A9926FC3-6E87-BBAE-82AD-2117DA184C86}"/>
              </a:ext>
            </a:extLst>
          </p:cNvPr>
          <p:cNvPicPr>
            <a:picLocks noRot="1" noChangeAspect="1"/>
          </p:cNvPicPr>
          <p:nvPr>
            <a:videoFile r:link="rId1"/>
          </p:nvPr>
        </p:nvPicPr>
        <p:blipFill>
          <a:blip r:embed="rId3"/>
          <a:stretch>
            <a:fillRect/>
          </a:stretch>
        </p:blipFill>
        <p:spPr>
          <a:xfrm>
            <a:off x="6747617" y="3373067"/>
            <a:ext cx="5554163" cy="3138102"/>
          </a:xfrm>
          <a:prstGeom prst="rect">
            <a:avLst/>
          </a:prstGeom>
        </p:spPr>
      </p:pic>
      <p:sp>
        <p:nvSpPr>
          <p:cNvPr id="11" name="Rubrik 1">
            <a:extLst>
              <a:ext uri="{FF2B5EF4-FFF2-40B4-BE49-F238E27FC236}">
                <a16:creationId xmlns:a16="http://schemas.microsoft.com/office/drawing/2014/main" id="{E332DFF5-0183-7D15-DFDC-DACF165FBD5A}"/>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BRUGERDREVET INNOVATION</a:t>
            </a:r>
            <a:endParaRPr lang="sv-SE" sz="900" dirty="0">
              <a:solidFill>
                <a:schemeClr val="bg1"/>
              </a:solidFill>
              <a:latin typeface="+mn-lt"/>
            </a:endParaRPr>
          </a:p>
        </p:txBody>
      </p:sp>
    </p:spTree>
    <p:extLst>
      <p:ext uri="{BB962C8B-B14F-4D97-AF65-F5344CB8AC3E}">
        <p14:creationId xmlns:p14="http://schemas.microsoft.com/office/powerpoint/2010/main" val="23866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24"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ktangel 17">
            <a:extLst>
              <a:ext uri="{FF2B5EF4-FFF2-40B4-BE49-F238E27FC236}">
                <a16:creationId xmlns:a16="http://schemas.microsoft.com/office/drawing/2014/main" id="{2AE344F9-7E9D-5C08-BA80-24E08FF75F3C}"/>
              </a:ext>
            </a:extLst>
          </p:cNvPr>
          <p:cNvSpPr/>
          <p:nvPr/>
        </p:nvSpPr>
        <p:spPr>
          <a:xfrm>
            <a:off x="6160423" y="3140370"/>
            <a:ext cx="6085431" cy="33488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F68FA363-8CC1-C149-398D-AD808C479DE7}"/>
              </a:ext>
            </a:extLst>
          </p:cNvPr>
          <p:cNvSpPr>
            <a:spLocks noGrp="1"/>
          </p:cNvSpPr>
          <p:nvPr>
            <p:ph type="title"/>
          </p:nvPr>
        </p:nvSpPr>
        <p:spPr>
          <a:xfrm>
            <a:off x="555745" y="713134"/>
            <a:ext cx="5064005" cy="1253647"/>
          </a:xfrm>
        </p:spPr>
        <p:txBody>
          <a:bodyPr vert="horz" lIns="91440" tIns="45720" rIns="91440" bIns="45720" rtlCol="0" anchor="t">
            <a:normAutofit fontScale="90000"/>
          </a:bodyPr>
          <a:lstStyle/>
          <a:p>
            <a:pPr defTabSz="914400"/>
            <a:r>
              <a:rPr lang="en-US" sz="4800" dirty="0" err="1">
                <a:solidFill>
                  <a:schemeClr val="bg1"/>
                </a:solidFill>
              </a:rPr>
              <a:t>Borgerrejsen</a:t>
            </a:r>
            <a:r>
              <a:rPr lang="en-US" sz="4800" dirty="0">
                <a:solidFill>
                  <a:schemeClr val="bg1"/>
                </a:solidFill>
              </a:rPr>
              <a:t> i </a:t>
            </a:r>
            <a:r>
              <a:rPr lang="en-US" sz="4800" dirty="0" err="1">
                <a:solidFill>
                  <a:schemeClr val="bg1"/>
                </a:solidFill>
              </a:rPr>
              <a:t>Varbergs</a:t>
            </a:r>
            <a:r>
              <a:rPr lang="en-US" sz="4800" dirty="0">
                <a:solidFill>
                  <a:schemeClr val="bg1"/>
                </a:solidFill>
              </a:rPr>
              <a:t> </a:t>
            </a:r>
            <a:r>
              <a:rPr lang="en-US" sz="4800" dirty="0" err="1">
                <a:solidFill>
                  <a:schemeClr val="bg1"/>
                </a:solidFill>
              </a:rPr>
              <a:t>Kommune</a:t>
            </a:r>
            <a:endParaRPr lang="en-US" sz="48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BD3A455D-9974-2533-F984-A6BE362E8771}"/>
              </a:ext>
            </a:extLst>
          </p:cNvPr>
          <p:cNvSpPr/>
          <p:nvPr/>
        </p:nvSpPr>
        <p:spPr>
          <a:xfrm>
            <a:off x="555745" y="2508465"/>
            <a:ext cx="5218943" cy="6707669"/>
          </a:xfrm>
          <a:prstGeom prst="rect">
            <a:avLst/>
          </a:prstGeom>
        </p:spPr>
        <p:txBody>
          <a:bodyPr vert="horz" lIns="91440" tIns="45720" rIns="91440" bIns="45720" rtlCol="0" anchor="t">
            <a:normAutofit lnSpcReduction="10000"/>
          </a:bodyPr>
          <a:lstStyle/>
          <a:p>
            <a:pPr>
              <a:lnSpc>
                <a:spcPct val="170000"/>
              </a:lnSpc>
            </a:pPr>
            <a:r>
              <a:rPr lang="sv-SE" sz="1200" dirty="0" err="1">
                <a:solidFill>
                  <a:schemeClr val="bg1"/>
                </a:solidFill>
              </a:rPr>
              <a:t>Brugerdrevet</a:t>
            </a:r>
            <a:r>
              <a:rPr lang="sv-SE" sz="1200" dirty="0">
                <a:solidFill>
                  <a:schemeClr val="bg1"/>
                </a:solidFill>
              </a:rPr>
              <a:t> Innovation tager </a:t>
            </a:r>
            <a:r>
              <a:rPr lang="sv-SE" sz="1200" dirty="0" err="1">
                <a:solidFill>
                  <a:schemeClr val="bg1"/>
                </a:solidFill>
              </a:rPr>
              <a:t>udgangspunkt</a:t>
            </a:r>
            <a:r>
              <a:rPr lang="sv-SE" sz="1200" dirty="0">
                <a:solidFill>
                  <a:schemeClr val="bg1"/>
                </a:solidFill>
              </a:rPr>
              <a:t> i </a:t>
            </a:r>
            <a:r>
              <a:rPr lang="sv-SE" sz="1200" dirty="0" err="1">
                <a:solidFill>
                  <a:schemeClr val="bg1"/>
                </a:solidFill>
              </a:rPr>
              <a:t>oplevede</a:t>
            </a:r>
            <a:r>
              <a:rPr lang="sv-SE" sz="1200" dirty="0">
                <a:solidFill>
                  <a:schemeClr val="bg1"/>
                </a:solidFill>
              </a:rPr>
              <a:t> </a:t>
            </a:r>
            <a:r>
              <a:rPr lang="sv-SE" sz="1200" dirty="0" err="1">
                <a:solidFill>
                  <a:schemeClr val="bg1"/>
                </a:solidFill>
              </a:rPr>
              <a:t>udfordringer</a:t>
            </a:r>
            <a:r>
              <a:rPr lang="sv-SE" sz="1200" dirty="0">
                <a:solidFill>
                  <a:schemeClr val="bg1"/>
                </a:solidFill>
              </a:rPr>
              <a:t> </a:t>
            </a:r>
            <a:r>
              <a:rPr lang="sv-SE" sz="1200" dirty="0" err="1">
                <a:solidFill>
                  <a:schemeClr val="bg1"/>
                </a:solidFill>
              </a:rPr>
              <a:t>og</a:t>
            </a:r>
            <a:r>
              <a:rPr lang="sv-SE" sz="1200" dirty="0">
                <a:solidFill>
                  <a:schemeClr val="bg1"/>
                </a:solidFill>
              </a:rPr>
              <a:t> </a:t>
            </a:r>
            <a:r>
              <a:rPr lang="sv-SE" sz="1200" dirty="0" err="1">
                <a:solidFill>
                  <a:schemeClr val="bg1"/>
                </a:solidFill>
              </a:rPr>
              <a:t>ideer</a:t>
            </a:r>
            <a:r>
              <a:rPr lang="sv-SE" sz="1200" dirty="0">
                <a:solidFill>
                  <a:schemeClr val="bg1"/>
                </a:solidFill>
              </a:rPr>
              <a:t> hos </a:t>
            </a:r>
            <a:r>
              <a:rPr lang="sv-SE" sz="1200" dirty="0" err="1">
                <a:solidFill>
                  <a:schemeClr val="bg1"/>
                </a:solidFill>
              </a:rPr>
              <a:t>personale</a:t>
            </a:r>
            <a:r>
              <a:rPr lang="sv-SE" sz="1200" dirty="0">
                <a:solidFill>
                  <a:schemeClr val="bg1"/>
                </a:solidFill>
              </a:rPr>
              <a:t> </a:t>
            </a:r>
            <a:r>
              <a:rPr lang="sv-SE" sz="1200" dirty="0" err="1">
                <a:solidFill>
                  <a:schemeClr val="bg1"/>
                </a:solidFill>
              </a:rPr>
              <a:t>og</a:t>
            </a:r>
            <a:r>
              <a:rPr lang="sv-SE" sz="1200" dirty="0">
                <a:solidFill>
                  <a:schemeClr val="bg1"/>
                </a:solidFill>
              </a:rPr>
              <a:t> </a:t>
            </a:r>
            <a:r>
              <a:rPr lang="sv-SE" sz="1200" dirty="0" err="1">
                <a:solidFill>
                  <a:schemeClr val="bg1"/>
                </a:solidFill>
              </a:rPr>
              <a:t>borgere</a:t>
            </a:r>
            <a:r>
              <a:rPr lang="sv-SE" sz="1200" dirty="0">
                <a:solidFill>
                  <a:schemeClr val="bg1"/>
                </a:solidFill>
              </a:rPr>
              <a:t> med </a:t>
            </a:r>
            <a:r>
              <a:rPr lang="sv-SE" sz="1200" dirty="0" err="1">
                <a:solidFill>
                  <a:schemeClr val="bg1"/>
                </a:solidFill>
              </a:rPr>
              <a:t>efterfølgende</a:t>
            </a:r>
            <a:r>
              <a:rPr lang="sv-SE" sz="1200" dirty="0">
                <a:solidFill>
                  <a:schemeClr val="bg1"/>
                </a:solidFill>
              </a:rPr>
              <a:t> </a:t>
            </a:r>
            <a:r>
              <a:rPr lang="sv-SE" sz="1200" dirty="0" err="1">
                <a:solidFill>
                  <a:schemeClr val="bg1"/>
                </a:solidFill>
              </a:rPr>
              <a:t>udvikling</a:t>
            </a:r>
            <a:r>
              <a:rPr lang="sv-SE" sz="1200" dirty="0">
                <a:solidFill>
                  <a:schemeClr val="bg1"/>
                </a:solidFill>
              </a:rPr>
              <a:t> </a:t>
            </a:r>
            <a:r>
              <a:rPr lang="sv-SE" sz="1200" dirty="0" err="1">
                <a:solidFill>
                  <a:schemeClr val="bg1"/>
                </a:solidFill>
              </a:rPr>
              <a:t>af</a:t>
            </a:r>
            <a:r>
              <a:rPr lang="sv-SE" sz="1200" dirty="0">
                <a:solidFill>
                  <a:schemeClr val="bg1"/>
                </a:solidFill>
              </a:rPr>
              <a:t> </a:t>
            </a:r>
            <a:r>
              <a:rPr lang="sv-SE" sz="1200" dirty="0" err="1">
                <a:solidFill>
                  <a:schemeClr val="bg1"/>
                </a:solidFill>
              </a:rPr>
              <a:t>løsninger</a:t>
            </a:r>
            <a:r>
              <a:rPr lang="sv-SE" sz="1200" dirty="0">
                <a:solidFill>
                  <a:schemeClr val="bg1"/>
                </a:solidFill>
              </a:rPr>
              <a:t> i </a:t>
            </a:r>
            <a:r>
              <a:rPr lang="sv-SE" sz="1200" dirty="0" err="1">
                <a:solidFill>
                  <a:schemeClr val="bg1"/>
                </a:solidFill>
              </a:rPr>
              <a:t>samarbejde</a:t>
            </a:r>
            <a:r>
              <a:rPr lang="sv-SE" sz="1200" dirty="0">
                <a:solidFill>
                  <a:schemeClr val="bg1"/>
                </a:solidFill>
              </a:rPr>
              <a:t> med relevante </a:t>
            </a:r>
            <a:r>
              <a:rPr lang="sv-SE" sz="1200" dirty="0" err="1">
                <a:solidFill>
                  <a:schemeClr val="bg1"/>
                </a:solidFill>
              </a:rPr>
              <a:t>virksomheder</a:t>
            </a:r>
            <a:r>
              <a:rPr lang="sv-SE" sz="1200" dirty="0">
                <a:solidFill>
                  <a:schemeClr val="bg1"/>
                </a:solidFill>
              </a:rPr>
              <a:t> </a:t>
            </a:r>
            <a:r>
              <a:rPr lang="sv-SE" sz="1200" dirty="0" err="1">
                <a:solidFill>
                  <a:schemeClr val="bg1"/>
                </a:solidFill>
              </a:rPr>
              <a:t>og</a:t>
            </a:r>
            <a:r>
              <a:rPr lang="sv-SE" sz="1200" dirty="0">
                <a:solidFill>
                  <a:schemeClr val="bg1"/>
                </a:solidFill>
              </a:rPr>
              <a:t> organisationer.</a:t>
            </a:r>
          </a:p>
          <a:p>
            <a:pPr>
              <a:lnSpc>
                <a:spcPct val="170000"/>
              </a:lnSpc>
            </a:pPr>
            <a:endParaRPr lang="sv-SE" sz="1200" dirty="0">
              <a:solidFill>
                <a:schemeClr val="bg1"/>
              </a:solidFill>
            </a:endParaRPr>
          </a:p>
          <a:p>
            <a:pPr>
              <a:lnSpc>
                <a:spcPct val="170000"/>
              </a:lnSpc>
            </a:pPr>
            <a:r>
              <a:rPr lang="sv-SE" sz="1200" dirty="0">
                <a:solidFill>
                  <a:schemeClr val="bg1"/>
                </a:solidFill>
              </a:rPr>
              <a:t>I </a:t>
            </a:r>
            <a:r>
              <a:rPr lang="sv-SE" sz="1200" dirty="0" err="1">
                <a:solidFill>
                  <a:schemeClr val="bg1"/>
                </a:solidFill>
              </a:rPr>
              <a:t>CareWare</a:t>
            </a:r>
            <a:r>
              <a:rPr lang="sv-SE" sz="1200" dirty="0">
                <a:solidFill>
                  <a:schemeClr val="bg1"/>
                </a:solidFill>
              </a:rPr>
              <a:t> Nordic har vi bl.a. </a:t>
            </a:r>
            <a:r>
              <a:rPr lang="sv-SE" sz="1200" dirty="0" err="1">
                <a:solidFill>
                  <a:schemeClr val="bg1"/>
                </a:solidFill>
              </a:rPr>
              <a:t>arbejdet</a:t>
            </a:r>
            <a:r>
              <a:rPr lang="sv-SE" sz="1200" dirty="0">
                <a:solidFill>
                  <a:schemeClr val="bg1"/>
                </a:solidFill>
              </a:rPr>
              <a:t> med servicedesign for at </a:t>
            </a:r>
            <a:r>
              <a:rPr lang="sv-SE" sz="1200" dirty="0" err="1">
                <a:solidFill>
                  <a:schemeClr val="bg1"/>
                </a:solidFill>
              </a:rPr>
              <a:t>kortlægge</a:t>
            </a:r>
            <a:r>
              <a:rPr lang="sv-SE" sz="1200" dirty="0">
                <a:solidFill>
                  <a:schemeClr val="bg1"/>
                </a:solidFill>
              </a:rPr>
              <a:t> </a:t>
            </a:r>
            <a:r>
              <a:rPr lang="sv-SE" sz="1200" dirty="0" err="1">
                <a:solidFill>
                  <a:schemeClr val="bg1"/>
                </a:solidFill>
              </a:rPr>
              <a:t>borgernes</a:t>
            </a:r>
            <a:r>
              <a:rPr lang="sv-SE" sz="1200" dirty="0">
                <a:solidFill>
                  <a:schemeClr val="bg1"/>
                </a:solidFill>
              </a:rPr>
              <a:t> behov og </a:t>
            </a:r>
            <a:r>
              <a:rPr lang="sv-SE" sz="1200" dirty="0" err="1">
                <a:solidFill>
                  <a:schemeClr val="bg1"/>
                </a:solidFill>
              </a:rPr>
              <a:t>finde</a:t>
            </a:r>
            <a:r>
              <a:rPr lang="sv-SE" sz="1200" dirty="0">
                <a:solidFill>
                  <a:schemeClr val="bg1"/>
                </a:solidFill>
              </a:rPr>
              <a:t> </a:t>
            </a:r>
            <a:r>
              <a:rPr lang="sv-SE" sz="1200" dirty="0" err="1">
                <a:solidFill>
                  <a:schemeClr val="bg1"/>
                </a:solidFill>
              </a:rPr>
              <a:t>forslag</a:t>
            </a:r>
            <a:r>
              <a:rPr lang="sv-SE" sz="1200" dirty="0">
                <a:solidFill>
                  <a:schemeClr val="bg1"/>
                </a:solidFill>
              </a:rPr>
              <a:t> til </a:t>
            </a:r>
            <a:r>
              <a:rPr lang="sv-SE" sz="1200" dirty="0" err="1">
                <a:solidFill>
                  <a:schemeClr val="bg1"/>
                </a:solidFill>
              </a:rPr>
              <a:t>løsninger</a:t>
            </a:r>
            <a:r>
              <a:rPr lang="sv-SE" sz="1200" dirty="0">
                <a:solidFill>
                  <a:schemeClr val="bg1"/>
                </a:solidFill>
              </a:rPr>
              <a:t>. I Varbergs </a:t>
            </a:r>
            <a:r>
              <a:rPr lang="sv-SE" sz="1200" dirty="0" err="1">
                <a:solidFill>
                  <a:schemeClr val="bg1"/>
                </a:solidFill>
              </a:rPr>
              <a:t>Kommune</a:t>
            </a:r>
            <a:r>
              <a:rPr lang="sv-SE" sz="1200" dirty="0">
                <a:solidFill>
                  <a:schemeClr val="bg1"/>
                </a:solidFill>
              </a:rPr>
              <a:t> har man </a:t>
            </a:r>
            <a:r>
              <a:rPr lang="sv-SE" sz="1200" dirty="0" err="1">
                <a:solidFill>
                  <a:schemeClr val="bg1"/>
                </a:solidFill>
              </a:rPr>
              <a:t>undersøgt</a:t>
            </a:r>
            <a:r>
              <a:rPr lang="sv-SE" sz="1200" dirty="0">
                <a:solidFill>
                  <a:schemeClr val="bg1"/>
                </a:solidFill>
              </a:rPr>
              <a:t> behov samt </a:t>
            </a:r>
            <a:r>
              <a:rPr lang="sv-SE" sz="1200" dirty="0" err="1">
                <a:solidFill>
                  <a:schemeClr val="bg1"/>
                </a:solidFill>
              </a:rPr>
              <a:t>ønsker</a:t>
            </a:r>
            <a:r>
              <a:rPr lang="sv-SE" sz="1200" dirty="0">
                <a:solidFill>
                  <a:schemeClr val="bg1"/>
                </a:solidFill>
              </a:rPr>
              <a:t> til </a:t>
            </a:r>
            <a:r>
              <a:rPr lang="sv-SE" sz="1200" dirty="0" err="1">
                <a:solidFill>
                  <a:schemeClr val="bg1"/>
                </a:solidFill>
              </a:rPr>
              <a:t>borgerrejsen</a:t>
            </a:r>
            <a:r>
              <a:rPr lang="sv-SE" sz="1200" dirty="0">
                <a:solidFill>
                  <a:schemeClr val="bg1"/>
                </a:solidFill>
              </a:rPr>
              <a:t> hos kommunens </a:t>
            </a:r>
            <a:r>
              <a:rPr lang="sv-SE" sz="1200" dirty="0" err="1">
                <a:solidFill>
                  <a:schemeClr val="bg1"/>
                </a:solidFill>
              </a:rPr>
              <a:t>borgere</a:t>
            </a:r>
            <a:r>
              <a:rPr lang="sv-SE" sz="1200" dirty="0">
                <a:solidFill>
                  <a:schemeClr val="bg1"/>
                </a:solidFill>
              </a:rPr>
              <a:t>, </a:t>
            </a:r>
            <a:r>
              <a:rPr lang="sv-SE" sz="1200" dirty="0" err="1">
                <a:solidFill>
                  <a:schemeClr val="bg1"/>
                </a:solidFill>
              </a:rPr>
              <a:t>pårørende</a:t>
            </a:r>
            <a:r>
              <a:rPr lang="sv-SE" sz="1200" dirty="0">
                <a:solidFill>
                  <a:schemeClr val="bg1"/>
                </a:solidFill>
              </a:rPr>
              <a:t> og </a:t>
            </a:r>
            <a:r>
              <a:rPr lang="sv-SE" sz="1200" dirty="0" err="1">
                <a:solidFill>
                  <a:schemeClr val="bg1"/>
                </a:solidFill>
              </a:rPr>
              <a:t>personale</a:t>
            </a:r>
            <a:r>
              <a:rPr lang="sv-SE" sz="1200" dirty="0">
                <a:solidFill>
                  <a:schemeClr val="bg1"/>
                </a:solidFill>
              </a:rPr>
              <a:t>.</a:t>
            </a:r>
          </a:p>
          <a:p>
            <a:pPr>
              <a:lnSpc>
                <a:spcPct val="170000"/>
              </a:lnSpc>
            </a:pPr>
            <a:endParaRPr lang="sv-SE" sz="1200" dirty="0">
              <a:solidFill>
                <a:schemeClr val="bg1"/>
              </a:solidFill>
            </a:endParaRPr>
          </a:p>
          <a:p>
            <a:pPr>
              <a:lnSpc>
                <a:spcPct val="170000"/>
              </a:lnSpc>
            </a:pPr>
            <a:r>
              <a:rPr lang="sv-SE" sz="1200" dirty="0">
                <a:solidFill>
                  <a:schemeClr val="bg1"/>
                </a:solidFill>
              </a:rPr>
              <a:t>I projektet har vi haft en </a:t>
            </a:r>
            <a:r>
              <a:rPr lang="sv-SE" sz="1200" dirty="0" err="1">
                <a:solidFill>
                  <a:schemeClr val="bg1"/>
                </a:solidFill>
              </a:rPr>
              <a:t>række</a:t>
            </a:r>
            <a:r>
              <a:rPr lang="sv-SE" sz="1200" dirty="0">
                <a:solidFill>
                  <a:schemeClr val="bg1"/>
                </a:solidFill>
              </a:rPr>
              <a:t> workshops, </a:t>
            </a:r>
            <a:r>
              <a:rPr lang="sv-SE" sz="1200" dirty="0" err="1">
                <a:solidFill>
                  <a:schemeClr val="bg1"/>
                </a:solidFill>
              </a:rPr>
              <a:t>hvor</a:t>
            </a:r>
            <a:r>
              <a:rPr lang="sv-SE" sz="1200" dirty="0">
                <a:solidFill>
                  <a:schemeClr val="bg1"/>
                </a:solidFill>
              </a:rPr>
              <a:t> </a:t>
            </a:r>
            <a:r>
              <a:rPr lang="sv-SE" sz="1200" dirty="0" err="1">
                <a:solidFill>
                  <a:schemeClr val="bg1"/>
                </a:solidFill>
              </a:rPr>
              <a:t>partnerne</a:t>
            </a:r>
            <a:r>
              <a:rPr lang="sv-SE" sz="1200" dirty="0">
                <a:solidFill>
                  <a:schemeClr val="bg1"/>
                </a:solidFill>
              </a:rPr>
              <a:t> har </a:t>
            </a:r>
            <a:r>
              <a:rPr lang="sv-SE" sz="1200" dirty="0" err="1">
                <a:solidFill>
                  <a:schemeClr val="bg1"/>
                </a:solidFill>
              </a:rPr>
              <a:t>delt</a:t>
            </a:r>
            <a:r>
              <a:rPr lang="sv-SE" sz="1200" dirty="0">
                <a:solidFill>
                  <a:schemeClr val="bg1"/>
                </a:solidFill>
              </a:rPr>
              <a:t> </a:t>
            </a:r>
            <a:r>
              <a:rPr lang="sv-SE" sz="1200" dirty="0" err="1">
                <a:solidFill>
                  <a:schemeClr val="bg1"/>
                </a:solidFill>
              </a:rPr>
              <a:t>deres</a:t>
            </a:r>
            <a:r>
              <a:rPr lang="sv-SE" sz="1200" dirty="0">
                <a:solidFill>
                  <a:schemeClr val="bg1"/>
                </a:solidFill>
              </a:rPr>
              <a:t> </a:t>
            </a:r>
            <a:r>
              <a:rPr lang="sv-SE" sz="1200" dirty="0" err="1">
                <a:solidFill>
                  <a:schemeClr val="bg1"/>
                </a:solidFill>
              </a:rPr>
              <a:t>erfaringer</a:t>
            </a:r>
            <a:r>
              <a:rPr lang="sv-SE" sz="1200" dirty="0">
                <a:solidFill>
                  <a:schemeClr val="bg1"/>
                </a:solidFill>
              </a:rPr>
              <a:t> med </a:t>
            </a:r>
            <a:r>
              <a:rPr lang="sv-SE" sz="1200" dirty="0" err="1">
                <a:solidFill>
                  <a:schemeClr val="bg1"/>
                </a:solidFill>
              </a:rPr>
              <a:t>kunderejser</a:t>
            </a:r>
            <a:r>
              <a:rPr lang="sv-SE" sz="1200" dirty="0">
                <a:solidFill>
                  <a:schemeClr val="bg1"/>
                </a:solidFill>
              </a:rPr>
              <a:t> og </a:t>
            </a:r>
            <a:r>
              <a:rPr lang="sv-SE" sz="1200" dirty="0" err="1">
                <a:solidFill>
                  <a:schemeClr val="bg1"/>
                </a:solidFill>
              </a:rPr>
              <a:t>udnyttet</a:t>
            </a:r>
            <a:r>
              <a:rPr lang="sv-SE" sz="1200" dirty="0">
                <a:solidFill>
                  <a:schemeClr val="bg1"/>
                </a:solidFill>
              </a:rPr>
              <a:t>, at vi har både en offentlig, privat og </a:t>
            </a:r>
            <a:r>
              <a:rPr lang="sv-SE" sz="1200" dirty="0" err="1">
                <a:solidFill>
                  <a:schemeClr val="bg1"/>
                </a:solidFill>
              </a:rPr>
              <a:t>uddannelsesmæssig</a:t>
            </a:r>
            <a:r>
              <a:rPr lang="sv-SE" sz="1200" dirty="0">
                <a:solidFill>
                  <a:schemeClr val="bg1"/>
                </a:solidFill>
              </a:rPr>
              <a:t> vinkel at </a:t>
            </a:r>
            <a:r>
              <a:rPr lang="sv-SE" sz="1200" dirty="0" err="1">
                <a:solidFill>
                  <a:schemeClr val="bg1"/>
                </a:solidFill>
              </a:rPr>
              <a:t>trække</a:t>
            </a:r>
            <a:r>
              <a:rPr lang="sv-SE" sz="1200" dirty="0">
                <a:solidFill>
                  <a:schemeClr val="bg1"/>
                </a:solidFill>
              </a:rPr>
              <a:t> på. I Varberg har </a:t>
            </a:r>
            <a:r>
              <a:rPr lang="sv-SE" sz="1200" dirty="0" err="1">
                <a:solidFill>
                  <a:schemeClr val="bg1"/>
                </a:solidFill>
              </a:rPr>
              <a:t>arbejdet</a:t>
            </a:r>
            <a:r>
              <a:rPr lang="sv-SE" sz="1200" dirty="0">
                <a:solidFill>
                  <a:schemeClr val="bg1"/>
                </a:solidFill>
              </a:rPr>
              <a:t> </a:t>
            </a:r>
            <a:r>
              <a:rPr lang="sv-SE" sz="1200" dirty="0" err="1">
                <a:solidFill>
                  <a:schemeClr val="bg1"/>
                </a:solidFill>
              </a:rPr>
              <a:t>efterfølgende</a:t>
            </a:r>
            <a:r>
              <a:rPr lang="sv-SE" sz="1200" dirty="0">
                <a:solidFill>
                  <a:schemeClr val="bg1"/>
                </a:solidFill>
              </a:rPr>
              <a:t> </a:t>
            </a:r>
            <a:r>
              <a:rPr lang="sv-SE" sz="1200" dirty="0" err="1">
                <a:solidFill>
                  <a:schemeClr val="bg1"/>
                </a:solidFill>
              </a:rPr>
              <a:t>resulteret</a:t>
            </a:r>
            <a:r>
              <a:rPr lang="sv-SE" sz="1200" dirty="0">
                <a:solidFill>
                  <a:schemeClr val="bg1"/>
                </a:solidFill>
              </a:rPr>
              <a:t> i en </a:t>
            </a:r>
            <a:r>
              <a:rPr lang="sv-SE" sz="1200" dirty="0" err="1">
                <a:solidFill>
                  <a:schemeClr val="bg1"/>
                </a:solidFill>
              </a:rPr>
              <a:t>generel</a:t>
            </a:r>
            <a:r>
              <a:rPr lang="sv-SE" sz="1200" dirty="0">
                <a:solidFill>
                  <a:schemeClr val="bg1"/>
                </a:solidFill>
              </a:rPr>
              <a:t> </a:t>
            </a:r>
            <a:r>
              <a:rPr lang="sv-SE" sz="1200" dirty="0" err="1">
                <a:solidFill>
                  <a:schemeClr val="bg1"/>
                </a:solidFill>
              </a:rPr>
              <a:t>undersøgelse</a:t>
            </a:r>
            <a:r>
              <a:rPr lang="sv-SE" sz="1200" dirty="0">
                <a:solidFill>
                  <a:schemeClr val="bg1"/>
                </a:solidFill>
              </a:rPr>
              <a:t> </a:t>
            </a:r>
            <a:r>
              <a:rPr lang="sv-SE" sz="1200" dirty="0" err="1">
                <a:solidFill>
                  <a:schemeClr val="bg1"/>
                </a:solidFill>
              </a:rPr>
              <a:t>af</a:t>
            </a:r>
            <a:r>
              <a:rPr lang="sv-SE" sz="1200" dirty="0">
                <a:solidFill>
                  <a:schemeClr val="bg1"/>
                </a:solidFill>
              </a:rPr>
              <a:t> aktuelle </a:t>
            </a:r>
            <a:r>
              <a:rPr lang="sv-SE" sz="1200" dirty="0" err="1">
                <a:solidFill>
                  <a:schemeClr val="bg1"/>
                </a:solidFill>
              </a:rPr>
              <a:t>borgerrejser</a:t>
            </a:r>
            <a:r>
              <a:rPr lang="sv-SE" sz="1200" dirty="0">
                <a:solidFill>
                  <a:schemeClr val="bg1"/>
                </a:solidFill>
              </a:rPr>
              <a:t>, </a:t>
            </a:r>
            <a:r>
              <a:rPr lang="sv-SE" sz="1200" dirty="0" err="1">
                <a:solidFill>
                  <a:schemeClr val="bg1"/>
                </a:solidFill>
              </a:rPr>
              <a:t>og</a:t>
            </a:r>
            <a:r>
              <a:rPr lang="sv-SE" sz="1200" dirty="0">
                <a:solidFill>
                  <a:schemeClr val="bg1"/>
                </a:solidFill>
              </a:rPr>
              <a:t> kommunen har på </a:t>
            </a:r>
            <a:r>
              <a:rPr lang="sv-SE" sz="1200" dirty="0" err="1">
                <a:solidFill>
                  <a:schemeClr val="bg1"/>
                </a:solidFill>
              </a:rPr>
              <a:t>baggrund</a:t>
            </a:r>
            <a:r>
              <a:rPr lang="sv-SE" sz="1200" dirty="0">
                <a:solidFill>
                  <a:schemeClr val="bg1"/>
                </a:solidFill>
              </a:rPr>
              <a:t> </a:t>
            </a:r>
            <a:r>
              <a:rPr lang="sv-SE" sz="1200" dirty="0" err="1">
                <a:solidFill>
                  <a:schemeClr val="bg1"/>
                </a:solidFill>
              </a:rPr>
              <a:t>heraf</a:t>
            </a:r>
            <a:r>
              <a:rPr lang="sv-SE" sz="1200" dirty="0">
                <a:solidFill>
                  <a:schemeClr val="bg1"/>
                </a:solidFill>
              </a:rPr>
              <a:t> </a:t>
            </a:r>
            <a:r>
              <a:rPr lang="sv-SE" sz="1200" dirty="0" err="1">
                <a:solidFill>
                  <a:schemeClr val="bg1"/>
                </a:solidFill>
              </a:rPr>
              <a:t>udarbejdet</a:t>
            </a:r>
            <a:r>
              <a:rPr lang="sv-SE" sz="1200" dirty="0">
                <a:solidFill>
                  <a:schemeClr val="bg1"/>
                </a:solidFill>
              </a:rPr>
              <a:t> en </a:t>
            </a:r>
            <a:r>
              <a:rPr lang="sv-SE" sz="1200" dirty="0" err="1">
                <a:solidFill>
                  <a:schemeClr val="bg1"/>
                </a:solidFill>
              </a:rPr>
              <a:t>sammenstilling</a:t>
            </a:r>
            <a:r>
              <a:rPr lang="sv-SE" sz="1200" dirty="0">
                <a:solidFill>
                  <a:schemeClr val="bg1"/>
                </a:solidFill>
              </a:rPr>
              <a:t> </a:t>
            </a:r>
            <a:r>
              <a:rPr lang="sv-SE" sz="1200" dirty="0" err="1">
                <a:solidFill>
                  <a:schemeClr val="bg1"/>
                </a:solidFill>
              </a:rPr>
              <a:t>af</a:t>
            </a:r>
            <a:r>
              <a:rPr lang="sv-SE" sz="1200" dirty="0">
                <a:solidFill>
                  <a:schemeClr val="bg1"/>
                </a:solidFill>
              </a:rPr>
              <a:t> </a:t>
            </a:r>
            <a:r>
              <a:rPr lang="sv-SE" sz="1200" dirty="0" err="1">
                <a:solidFill>
                  <a:schemeClr val="bg1"/>
                </a:solidFill>
              </a:rPr>
              <a:t>forskellige</a:t>
            </a:r>
            <a:r>
              <a:rPr lang="sv-SE" sz="1200" dirty="0">
                <a:solidFill>
                  <a:schemeClr val="bg1"/>
                </a:solidFill>
              </a:rPr>
              <a:t> </a:t>
            </a:r>
            <a:r>
              <a:rPr lang="sv-SE" sz="1200" dirty="0" err="1">
                <a:solidFill>
                  <a:schemeClr val="bg1"/>
                </a:solidFill>
              </a:rPr>
              <a:t>udviklingsområder</a:t>
            </a:r>
            <a:r>
              <a:rPr lang="sv-SE" sz="1200" dirty="0">
                <a:solidFill>
                  <a:schemeClr val="bg1"/>
                </a:solidFill>
              </a:rPr>
              <a:t> som kommunen kan </a:t>
            </a:r>
            <a:r>
              <a:rPr lang="sv-SE" sz="1200" dirty="0" err="1">
                <a:solidFill>
                  <a:schemeClr val="bg1"/>
                </a:solidFill>
              </a:rPr>
              <a:t>arbejde</a:t>
            </a:r>
            <a:r>
              <a:rPr lang="sv-SE" sz="1200" dirty="0">
                <a:solidFill>
                  <a:schemeClr val="bg1"/>
                </a:solidFill>
              </a:rPr>
              <a:t> med i </a:t>
            </a:r>
            <a:r>
              <a:rPr lang="sv-SE" sz="1200" dirty="0" err="1">
                <a:solidFill>
                  <a:schemeClr val="bg1"/>
                </a:solidFill>
              </a:rPr>
              <a:t>fremtiden</a:t>
            </a:r>
            <a:r>
              <a:rPr lang="sv-SE" sz="1200" dirty="0">
                <a:solidFill>
                  <a:schemeClr val="bg1"/>
                </a:solidFill>
              </a:rPr>
              <a:t>. </a:t>
            </a:r>
            <a:r>
              <a:rPr lang="sv-SE" sz="1200" dirty="0" err="1">
                <a:solidFill>
                  <a:schemeClr val="bg1"/>
                </a:solidFill>
              </a:rPr>
              <a:t>Der</a:t>
            </a:r>
            <a:r>
              <a:rPr lang="sv-SE" sz="1200" dirty="0">
                <a:solidFill>
                  <a:schemeClr val="bg1"/>
                </a:solidFill>
              </a:rPr>
              <a:t> er </a:t>
            </a:r>
            <a:r>
              <a:rPr lang="sv-SE" sz="1200" dirty="0" err="1">
                <a:solidFill>
                  <a:schemeClr val="bg1"/>
                </a:solidFill>
              </a:rPr>
              <a:t>også</a:t>
            </a:r>
            <a:r>
              <a:rPr lang="sv-SE" sz="1200" dirty="0">
                <a:solidFill>
                  <a:schemeClr val="bg1"/>
                </a:solidFill>
              </a:rPr>
              <a:t> </a:t>
            </a:r>
            <a:r>
              <a:rPr lang="sv-SE" sz="1200" dirty="0" err="1">
                <a:solidFill>
                  <a:schemeClr val="bg1"/>
                </a:solidFill>
              </a:rPr>
              <a:t>udviklet</a:t>
            </a:r>
            <a:r>
              <a:rPr lang="sv-SE" sz="1200" dirty="0">
                <a:solidFill>
                  <a:schemeClr val="bg1"/>
                </a:solidFill>
              </a:rPr>
              <a:t> en visualisering </a:t>
            </a:r>
            <a:r>
              <a:rPr lang="sv-SE" sz="1200" dirty="0" err="1">
                <a:solidFill>
                  <a:schemeClr val="bg1"/>
                </a:solidFill>
              </a:rPr>
              <a:t>af</a:t>
            </a:r>
            <a:r>
              <a:rPr lang="sv-SE" sz="1200" dirty="0">
                <a:solidFill>
                  <a:schemeClr val="bg1"/>
                </a:solidFill>
              </a:rPr>
              <a:t> den </a:t>
            </a:r>
            <a:r>
              <a:rPr lang="sv-SE" sz="1200" dirty="0" err="1">
                <a:solidFill>
                  <a:schemeClr val="bg1"/>
                </a:solidFill>
              </a:rPr>
              <a:t>bedst</a:t>
            </a:r>
            <a:r>
              <a:rPr lang="sv-SE" sz="1200" dirty="0">
                <a:solidFill>
                  <a:schemeClr val="bg1"/>
                </a:solidFill>
              </a:rPr>
              <a:t> </a:t>
            </a:r>
            <a:r>
              <a:rPr lang="sv-SE" sz="1200" dirty="0" err="1">
                <a:solidFill>
                  <a:schemeClr val="bg1"/>
                </a:solidFill>
              </a:rPr>
              <a:t>mulige</a:t>
            </a:r>
            <a:r>
              <a:rPr lang="sv-SE" sz="1200" dirty="0">
                <a:solidFill>
                  <a:schemeClr val="bg1"/>
                </a:solidFill>
              </a:rPr>
              <a:t> </a:t>
            </a:r>
            <a:r>
              <a:rPr lang="sv-SE" sz="1200" dirty="0" err="1">
                <a:solidFill>
                  <a:schemeClr val="bg1"/>
                </a:solidFill>
              </a:rPr>
              <a:t>borgerrejse</a:t>
            </a:r>
            <a:r>
              <a:rPr lang="sv-SE" sz="1200" dirty="0">
                <a:solidFill>
                  <a:schemeClr val="bg1"/>
                </a:solidFill>
              </a:rPr>
              <a:t> med </a:t>
            </a:r>
            <a:r>
              <a:rPr lang="sv-SE" sz="1200" dirty="0" err="1">
                <a:solidFill>
                  <a:schemeClr val="bg1"/>
                </a:solidFill>
              </a:rPr>
              <a:t>tilhørende</a:t>
            </a:r>
            <a:r>
              <a:rPr lang="sv-SE" sz="1200" dirty="0">
                <a:solidFill>
                  <a:schemeClr val="bg1"/>
                </a:solidFill>
              </a:rPr>
              <a:t> </a:t>
            </a:r>
            <a:r>
              <a:rPr lang="sv-SE" sz="1200" dirty="0" err="1">
                <a:solidFill>
                  <a:schemeClr val="bg1"/>
                </a:solidFill>
              </a:rPr>
              <a:t>udviklingsforslag</a:t>
            </a:r>
            <a:r>
              <a:rPr lang="sv-SE" sz="1200" dirty="0">
                <a:solidFill>
                  <a:schemeClr val="bg1"/>
                </a:solidFill>
              </a:rPr>
              <a:t> </a:t>
            </a:r>
            <a:r>
              <a:rPr lang="sv-SE" sz="1200" dirty="0" err="1">
                <a:solidFill>
                  <a:schemeClr val="bg1"/>
                </a:solidFill>
              </a:rPr>
              <a:t>baseret</a:t>
            </a:r>
            <a:r>
              <a:rPr lang="sv-SE" sz="1200" dirty="0">
                <a:solidFill>
                  <a:schemeClr val="bg1"/>
                </a:solidFill>
              </a:rPr>
              <a:t> på </a:t>
            </a:r>
            <a:r>
              <a:rPr lang="sv-SE" sz="1200" dirty="0" err="1">
                <a:solidFill>
                  <a:schemeClr val="bg1"/>
                </a:solidFill>
              </a:rPr>
              <a:t>borgerens</a:t>
            </a:r>
            <a:r>
              <a:rPr lang="sv-SE" sz="1200" dirty="0">
                <a:solidFill>
                  <a:schemeClr val="bg1"/>
                </a:solidFill>
              </a:rPr>
              <a:t> behov, som vi har </a:t>
            </a:r>
            <a:r>
              <a:rPr lang="sv-SE" sz="1200" dirty="0" err="1">
                <a:solidFill>
                  <a:schemeClr val="bg1"/>
                </a:solidFill>
              </a:rPr>
              <a:t>valgt</a:t>
            </a:r>
            <a:r>
              <a:rPr lang="sv-SE" sz="1200" dirty="0">
                <a:solidFill>
                  <a:schemeClr val="bg1"/>
                </a:solidFill>
              </a:rPr>
              <a:t> at </a:t>
            </a:r>
            <a:r>
              <a:rPr lang="sv-SE" sz="1200" dirty="0" err="1">
                <a:solidFill>
                  <a:schemeClr val="bg1"/>
                </a:solidFill>
              </a:rPr>
              <a:t>betegne</a:t>
            </a:r>
            <a:r>
              <a:rPr lang="sv-SE" sz="1200" dirty="0">
                <a:solidFill>
                  <a:schemeClr val="bg1"/>
                </a:solidFill>
              </a:rPr>
              <a:t> som den </a:t>
            </a:r>
            <a:r>
              <a:rPr lang="sv-SE" sz="1200" dirty="0" err="1">
                <a:solidFill>
                  <a:schemeClr val="bg1"/>
                </a:solidFill>
              </a:rPr>
              <a:t>Bæredygtige</a:t>
            </a:r>
            <a:r>
              <a:rPr lang="sv-SE" sz="1200" dirty="0">
                <a:solidFill>
                  <a:schemeClr val="bg1"/>
                </a:solidFill>
              </a:rPr>
              <a:t> </a:t>
            </a:r>
            <a:r>
              <a:rPr lang="sv-SE" sz="1200" dirty="0" err="1">
                <a:solidFill>
                  <a:schemeClr val="bg1"/>
                </a:solidFill>
              </a:rPr>
              <a:t>Borgerrejse</a:t>
            </a:r>
            <a:r>
              <a:rPr lang="sv-SE" sz="1200" dirty="0">
                <a:solidFill>
                  <a:schemeClr val="bg1"/>
                </a:solidFill>
              </a:rPr>
              <a:t>. </a:t>
            </a:r>
          </a:p>
          <a:p>
            <a:pPr>
              <a:lnSpc>
                <a:spcPct val="170000"/>
              </a:lnSpc>
            </a:pPr>
            <a:endParaRPr lang="sv-SE" sz="1200" dirty="0">
              <a:solidFill>
                <a:schemeClr val="bg1"/>
              </a:solidFill>
            </a:endParaRPr>
          </a:p>
          <a:p>
            <a:pPr>
              <a:lnSpc>
                <a:spcPct val="170000"/>
              </a:lnSpc>
            </a:pPr>
            <a:r>
              <a:rPr lang="sv-SE" sz="1200" dirty="0" err="1">
                <a:solidFill>
                  <a:schemeClr val="bg1"/>
                </a:solidFill>
              </a:rPr>
              <a:t>Hør</a:t>
            </a:r>
            <a:r>
              <a:rPr lang="sv-SE" sz="1200" dirty="0">
                <a:solidFill>
                  <a:schemeClr val="bg1"/>
                </a:solidFill>
              </a:rPr>
              <a:t> </a:t>
            </a:r>
            <a:r>
              <a:rPr lang="sv-SE" sz="1200" dirty="0" err="1">
                <a:solidFill>
                  <a:schemeClr val="bg1"/>
                </a:solidFill>
              </a:rPr>
              <a:t>kommunekoordinatorer</a:t>
            </a:r>
            <a:r>
              <a:rPr lang="sv-SE" sz="1200" dirty="0">
                <a:solidFill>
                  <a:schemeClr val="bg1"/>
                </a:solidFill>
              </a:rPr>
              <a:t> Anna-Lena Junghov og Loisa Cedergren </a:t>
            </a:r>
            <a:r>
              <a:rPr lang="sv-SE" sz="1200" dirty="0" err="1">
                <a:solidFill>
                  <a:schemeClr val="bg1"/>
                </a:solidFill>
              </a:rPr>
              <a:t>fra</a:t>
            </a:r>
            <a:r>
              <a:rPr lang="sv-SE" sz="1200" dirty="0">
                <a:solidFill>
                  <a:schemeClr val="bg1"/>
                </a:solidFill>
              </a:rPr>
              <a:t> Varbergs </a:t>
            </a:r>
            <a:r>
              <a:rPr lang="sv-SE" sz="1200" dirty="0" err="1">
                <a:solidFill>
                  <a:schemeClr val="bg1"/>
                </a:solidFill>
              </a:rPr>
              <a:t>Kommune</a:t>
            </a:r>
            <a:r>
              <a:rPr lang="sv-SE" sz="1200" dirty="0">
                <a:solidFill>
                  <a:schemeClr val="bg1"/>
                </a:solidFill>
              </a:rPr>
              <a:t> og </a:t>
            </a:r>
            <a:r>
              <a:rPr lang="sv-SE" sz="1200" dirty="0" err="1">
                <a:solidFill>
                  <a:schemeClr val="bg1"/>
                </a:solidFill>
              </a:rPr>
              <a:t>Leap</a:t>
            </a:r>
            <a:r>
              <a:rPr lang="sv-SE" sz="1200" dirty="0">
                <a:solidFill>
                  <a:schemeClr val="bg1"/>
                </a:solidFill>
              </a:rPr>
              <a:t> for Life </a:t>
            </a:r>
            <a:r>
              <a:rPr lang="sv-SE" sz="1200" dirty="0" err="1">
                <a:solidFill>
                  <a:schemeClr val="bg1"/>
                </a:solidFill>
              </a:rPr>
              <a:t>fortælle</a:t>
            </a:r>
            <a:r>
              <a:rPr lang="sv-SE" sz="1200" dirty="0">
                <a:solidFill>
                  <a:schemeClr val="bg1"/>
                </a:solidFill>
              </a:rPr>
              <a:t> </a:t>
            </a:r>
            <a:r>
              <a:rPr lang="sv-SE" sz="1200" dirty="0" err="1">
                <a:solidFill>
                  <a:schemeClr val="bg1"/>
                </a:solidFill>
              </a:rPr>
              <a:t>mere</a:t>
            </a:r>
            <a:r>
              <a:rPr lang="sv-SE" sz="1200" dirty="0">
                <a:solidFill>
                  <a:schemeClr val="bg1"/>
                </a:solidFill>
              </a:rPr>
              <a:t> om </a:t>
            </a:r>
            <a:r>
              <a:rPr lang="sv-SE" sz="1200" dirty="0" err="1">
                <a:solidFill>
                  <a:schemeClr val="bg1"/>
                </a:solidFill>
              </a:rPr>
              <a:t>borgerrejsen</a:t>
            </a:r>
            <a:r>
              <a:rPr lang="sv-SE" sz="1200" dirty="0">
                <a:solidFill>
                  <a:schemeClr val="bg1"/>
                </a:solidFill>
              </a:rPr>
              <a:t> i videoklippet </a:t>
            </a:r>
            <a:r>
              <a:rPr lang="sv-SE" sz="1200" dirty="0" err="1">
                <a:solidFill>
                  <a:schemeClr val="bg1"/>
                </a:solidFill>
              </a:rPr>
              <a:t>her</a:t>
            </a:r>
            <a:r>
              <a:rPr lang="sv-SE" sz="1200" dirty="0">
                <a:solidFill>
                  <a:schemeClr val="bg1"/>
                </a:solidFill>
              </a:rPr>
              <a:t>. </a:t>
            </a:r>
          </a:p>
        </p:txBody>
      </p:sp>
      <p:pic>
        <p:nvPicPr>
          <p:cNvPr id="13" name="Onlinemedia 7" descr="Kundresan">
            <a:hlinkClick r:id="" action="ppaction://media"/>
            <a:extLst>
              <a:ext uri="{FF2B5EF4-FFF2-40B4-BE49-F238E27FC236}">
                <a16:creationId xmlns:a16="http://schemas.microsoft.com/office/drawing/2014/main" id="{B8B08D6D-2340-C4ED-2F36-4E0D121DF633}"/>
              </a:ext>
            </a:extLst>
          </p:cNvPr>
          <p:cNvPicPr>
            <a:picLocks noRot="1" noChangeAspect="1"/>
          </p:cNvPicPr>
          <p:nvPr>
            <a:videoFile r:link="rId1"/>
          </p:nvPr>
        </p:nvPicPr>
        <p:blipFill>
          <a:blip r:embed="rId3"/>
          <a:stretch>
            <a:fillRect/>
          </a:stretch>
        </p:blipFill>
        <p:spPr>
          <a:xfrm>
            <a:off x="6430952" y="3460768"/>
            <a:ext cx="5989188" cy="3383890"/>
          </a:xfrm>
          <a:prstGeom prst="rect">
            <a:avLst/>
          </a:prstGeom>
        </p:spPr>
      </p:pic>
      <p:sp>
        <p:nvSpPr>
          <p:cNvPr id="15" name="Rubrik 1">
            <a:extLst>
              <a:ext uri="{FF2B5EF4-FFF2-40B4-BE49-F238E27FC236}">
                <a16:creationId xmlns:a16="http://schemas.microsoft.com/office/drawing/2014/main" id="{4FC94116-CC1C-02EB-5331-BD3CDD554597}"/>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BRUGERDREVET INNOVATION</a:t>
            </a:r>
            <a:endParaRPr lang="sv-SE" sz="900" dirty="0">
              <a:solidFill>
                <a:schemeClr val="bg1"/>
              </a:solidFill>
              <a:latin typeface="+mn-lt"/>
            </a:endParaRPr>
          </a:p>
        </p:txBody>
      </p:sp>
    </p:spTree>
    <p:extLst>
      <p:ext uri="{BB962C8B-B14F-4D97-AF65-F5344CB8AC3E}">
        <p14:creationId xmlns:p14="http://schemas.microsoft.com/office/powerpoint/2010/main" val="16163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35A23-0FBA-3DA4-9AAE-07E842D77CFC}"/>
              </a:ext>
            </a:extLst>
          </p:cNvPr>
          <p:cNvSpPr>
            <a:spLocks noGrp="1"/>
          </p:cNvSpPr>
          <p:nvPr>
            <p:ph type="title"/>
          </p:nvPr>
        </p:nvSpPr>
        <p:spPr>
          <a:xfrm>
            <a:off x="505063" y="5253988"/>
            <a:ext cx="3251928" cy="3433762"/>
          </a:xfrm>
        </p:spPr>
        <p:txBody>
          <a:bodyPr anchor="ctr">
            <a:normAutofit/>
          </a:bodyPr>
          <a:lstStyle/>
          <a:p>
            <a:r>
              <a:rPr lang="sv-SE" sz="4800" dirty="0" err="1"/>
              <a:t>CareWare</a:t>
            </a:r>
            <a:r>
              <a:rPr lang="sv-SE" sz="4800" dirty="0"/>
              <a:t> Nordic -  </a:t>
            </a:r>
            <a:br>
              <a:rPr lang="sv-SE" sz="4800" dirty="0"/>
            </a:br>
            <a:r>
              <a:rPr lang="sv-SE" sz="2700" dirty="0"/>
              <a:t>Et </a:t>
            </a:r>
            <a:r>
              <a:rPr lang="sv-SE" sz="2700" dirty="0" err="1"/>
              <a:t>samarbejde</a:t>
            </a:r>
            <a:r>
              <a:rPr lang="sv-SE" sz="2700" dirty="0"/>
              <a:t> om </a:t>
            </a:r>
            <a:r>
              <a:rPr lang="sv-SE" sz="2700" dirty="0" err="1"/>
              <a:t>udvikling</a:t>
            </a:r>
            <a:r>
              <a:rPr lang="sv-SE" sz="2700" dirty="0"/>
              <a:t> </a:t>
            </a:r>
            <a:r>
              <a:rPr lang="sv-SE" sz="2700" dirty="0" err="1"/>
              <a:t>og</a:t>
            </a:r>
            <a:r>
              <a:rPr lang="sv-SE" sz="2700" dirty="0"/>
              <a:t> </a:t>
            </a:r>
            <a:r>
              <a:rPr lang="sv-SE" sz="2700" dirty="0" err="1"/>
              <a:t>udbredelse</a:t>
            </a:r>
            <a:r>
              <a:rPr lang="sv-SE" sz="2700" dirty="0"/>
              <a:t> </a:t>
            </a:r>
            <a:r>
              <a:rPr lang="sv-SE" sz="2700" dirty="0" err="1"/>
              <a:t>af</a:t>
            </a:r>
            <a:r>
              <a:rPr lang="sv-SE" sz="2700" dirty="0"/>
              <a:t> </a:t>
            </a:r>
            <a:r>
              <a:rPr lang="sv-SE" sz="2800" dirty="0" err="1"/>
              <a:t>velfærdsteknologi</a:t>
            </a:r>
            <a:r>
              <a:rPr lang="sv-SE" sz="2800" dirty="0"/>
              <a:t> i Norden</a:t>
            </a:r>
          </a:p>
        </p:txBody>
      </p:sp>
      <p:pic>
        <p:nvPicPr>
          <p:cNvPr id="5" name="Bildobjekt 4" descr="En bild som visar text, person, golv, inomhus&#10;&#10;Automatiskt genererad beskrivning">
            <a:extLst>
              <a:ext uri="{FF2B5EF4-FFF2-40B4-BE49-F238E27FC236}">
                <a16:creationId xmlns:a16="http://schemas.microsoft.com/office/drawing/2014/main" id="{707697B2-C474-4D29-8207-98E6E4BF08AD}"/>
              </a:ext>
            </a:extLst>
          </p:cNvPr>
          <p:cNvPicPr>
            <a:picLocks noChangeAspect="1"/>
          </p:cNvPicPr>
          <p:nvPr/>
        </p:nvPicPr>
        <p:blipFill rotWithShape="1">
          <a:blip r:embed="rId2"/>
          <a:srcRect t="22494" b="23399"/>
          <a:stretch/>
        </p:blipFill>
        <p:spPr>
          <a:xfrm>
            <a:off x="-60555" y="-201908"/>
            <a:ext cx="12801580" cy="51948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tshållare för innehåll 2">
            <a:extLst>
              <a:ext uri="{FF2B5EF4-FFF2-40B4-BE49-F238E27FC236}">
                <a16:creationId xmlns:a16="http://schemas.microsoft.com/office/drawing/2014/main" id="{AF5FCB7B-0F13-EA20-137F-9DB2C0596719}"/>
              </a:ext>
            </a:extLst>
          </p:cNvPr>
          <p:cNvSpPr>
            <a:spLocks noGrp="1"/>
          </p:cNvSpPr>
          <p:nvPr>
            <p:ph idx="1"/>
          </p:nvPr>
        </p:nvSpPr>
        <p:spPr>
          <a:xfrm>
            <a:off x="3960495" y="5253990"/>
            <a:ext cx="8334369" cy="3949645"/>
          </a:xfrm>
        </p:spPr>
        <p:txBody>
          <a:bodyPr numCol="2" spcCol="540000" anchor="ctr">
            <a:normAutofit fontScale="92500"/>
          </a:bodyPr>
          <a:lstStyle/>
          <a:p>
            <a:pPr marL="0" indent="0">
              <a:lnSpc>
                <a:spcPts val="1640"/>
              </a:lnSpc>
              <a:buNone/>
            </a:pPr>
            <a:r>
              <a:rPr lang="sv-SE" sz="1200" dirty="0" err="1"/>
              <a:t>CareWare</a:t>
            </a:r>
            <a:r>
              <a:rPr lang="sv-SE" sz="1200" dirty="0"/>
              <a:t> Nordic blev </a:t>
            </a:r>
            <a:r>
              <a:rPr lang="sv-SE" sz="1200" dirty="0" err="1"/>
              <a:t>søsat</a:t>
            </a:r>
            <a:r>
              <a:rPr lang="sv-SE" sz="1200" dirty="0"/>
              <a:t> i juli 2018 med målet om at </a:t>
            </a:r>
            <a:r>
              <a:rPr lang="sv-SE" sz="1200" dirty="0" err="1"/>
              <a:t>opbygge</a:t>
            </a:r>
            <a:r>
              <a:rPr lang="sv-SE" sz="1200" dirty="0"/>
              <a:t> en nordisk </a:t>
            </a:r>
            <a:r>
              <a:rPr lang="sv-SE" sz="1200" dirty="0" err="1"/>
              <a:t>platform</a:t>
            </a:r>
            <a:r>
              <a:rPr lang="sv-SE" sz="1200" dirty="0"/>
              <a:t> for </a:t>
            </a:r>
            <a:r>
              <a:rPr lang="sv-SE" sz="1200" dirty="0" err="1"/>
              <a:t>videndeling</a:t>
            </a:r>
            <a:r>
              <a:rPr lang="sv-SE" sz="1200" dirty="0"/>
              <a:t> </a:t>
            </a:r>
            <a:r>
              <a:rPr lang="sv-SE" sz="1200" dirty="0" err="1"/>
              <a:t>og</a:t>
            </a:r>
            <a:r>
              <a:rPr lang="sv-SE" sz="1200" dirty="0"/>
              <a:t> </a:t>
            </a:r>
            <a:r>
              <a:rPr lang="sv-SE" sz="1200" dirty="0" err="1"/>
              <a:t>erfaringsudveksling</a:t>
            </a:r>
            <a:r>
              <a:rPr lang="sv-SE" sz="1200" dirty="0"/>
              <a:t> </a:t>
            </a:r>
            <a:r>
              <a:rPr lang="sv-SE" sz="1200" dirty="0" err="1"/>
              <a:t>indenfor</a:t>
            </a:r>
            <a:r>
              <a:rPr lang="sv-SE" sz="1200" dirty="0"/>
              <a:t> </a:t>
            </a:r>
            <a:r>
              <a:rPr lang="sv-SE" sz="1200" dirty="0" err="1"/>
              <a:t>velfærdsteknologi</a:t>
            </a:r>
            <a:r>
              <a:rPr lang="sv-SE" sz="1200" dirty="0"/>
              <a:t>. </a:t>
            </a:r>
            <a:r>
              <a:rPr lang="sv-SE" sz="1200" dirty="0" err="1"/>
              <a:t>Platformen</a:t>
            </a:r>
            <a:r>
              <a:rPr lang="sv-SE" sz="1200" dirty="0"/>
              <a:t> skulle </a:t>
            </a:r>
            <a:r>
              <a:rPr lang="sv-SE" sz="1200" dirty="0" err="1"/>
              <a:t>støtte</a:t>
            </a:r>
            <a:r>
              <a:rPr lang="sv-SE" sz="1200" dirty="0"/>
              <a:t> </a:t>
            </a:r>
            <a:r>
              <a:rPr lang="sv-SE" sz="1200" dirty="0" err="1"/>
              <a:t>op</a:t>
            </a:r>
            <a:r>
              <a:rPr lang="sv-SE" sz="1200" dirty="0"/>
              <a:t> om et </a:t>
            </a:r>
            <a:r>
              <a:rPr lang="sv-SE" sz="1200" dirty="0" err="1"/>
              <a:t>fællesnordisk</a:t>
            </a:r>
            <a:r>
              <a:rPr lang="sv-SE" sz="1200" dirty="0"/>
              <a:t> </a:t>
            </a:r>
            <a:r>
              <a:rPr lang="sv-SE" sz="1200" dirty="0" err="1"/>
              <a:t>samarbejde</a:t>
            </a:r>
            <a:r>
              <a:rPr lang="sv-SE" sz="1200" dirty="0"/>
              <a:t> omkring </a:t>
            </a:r>
            <a:r>
              <a:rPr lang="sv-SE" sz="1200" dirty="0" err="1"/>
              <a:t>udvikling</a:t>
            </a:r>
            <a:r>
              <a:rPr lang="sv-SE" sz="1200" dirty="0"/>
              <a:t> </a:t>
            </a:r>
            <a:r>
              <a:rPr lang="sv-SE" sz="1200" dirty="0" err="1"/>
              <a:t>og</a:t>
            </a:r>
            <a:r>
              <a:rPr lang="sv-SE" sz="1200" dirty="0"/>
              <a:t> implementering </a:t>
            </a:r>
            <a:r>
              <a:rPr lang="sv-SE" sz="1200" dirty="0" err="1"/>
              <a:t>af</a:t>
            </a:r>
            <a:r>
              <a:rPr lang="sv-SE" sz="1200" dirty="0"/>
              <a:t>  </a:t>
            </a:r>
            <a:r>
              <a:rPr lang="sv-SE" sz="1200" dirty="0" err="1"/>
              <a:t>velfærdsteknologiske</a:t>
            </a:r>
            <a:r>
              <a:rPr lang="sv-SE" sz="1200" dirty="0"/>
              <a:t> </a:t>
            </a:r>
            <a:r>
              <a:rPr lang="sv-SE" sz="1200" dirty="0" err="1"/>
              <a:t>løsninger</a:t>
            </a:r>
            <a:r>
              <a:rPr lang="sv-SE" sz="1200" dirty="0"/>
              <a:t> </a:t>
            </a:r>
            <a:r>
              <a:rPr lang="sv-SE" sz="1200" dirty="0" err="1"/>
              <a:t>til</a:t>
            </a:r>
            <a:r>
              <a:rPr lang="sv-SE" sz="1200" dirty="0"/>
              <a:t> </a:t>
            </a:r>
            <a:r>
              <a:rPr lang="sv-SE" sz="1200" dirty="0" err="1"/>
              <a:t>gavn</a:t>
            </a:r>
            <a:r>
              <a:rPr lang="sv-SE" sz="1200" dirty="0"/>
              <a:t> for både det offentlige </a:t>
            </a:r>
            <a:r>
              <a:rPr lang="sv-SE" sz="1200" dirty="0" err="1"/>
              <a:t>og</a:t>
            </a:r>
            <a:r>
              <a:rPr lang="sv-SE" sz="1200" dirty="0"/>
              <a:t> det private </a:t>
            </a:r>
            <a:r>
              <a:rPr lang="sv-SE" sz="1200" dirty="0" err="1"/>
              <a:t>erhvervsliv</a:t>
            </a:r>
            <a:r>
              <a:rPr lang="sv-SE" sz="1200" dirty="0"/>
              <a:t> </a:t>
            </a:r>
            <a:r>
              <a:rPr lang="sv-SE" sz="1200" dirty="0" err="1"/>
              <a:t>inden</a:t>
            </a:r>
            <a:r>
              <a:rPr lang="sv-SE" sz="1200" dirty="0"/>
              <a:t> for </a:t>
            </a:r>
            <a:r>
              <a:rPr lang="sv-SE" sz="1200" dirty="0" err="1"/>
              <a:t>sundhed</a:t>
            </a:r>
            <a:r>
              <a:rPr lang="sv-SE" sz="1200" dirty="0"/>
              <a:t> </a:t>
            </a:r>
            <a:r>
              <a:rPr lang="sv-SE" sz="1200" dirty="0" err="1"/>
              <a:t>og</a:t>
            </a:r>
            <a:r>
              <a:rPr lang="sv-SE" sz="1200" dirty="0"/>
              <a:t> omsorg </a:t>
            </a:r>
            <a:r>
              <a:rPr lang="sv-SE" sz="1200" dirty="0" err="1"/>
              <a:t>og</a:t>
            </a:r>
            <a:r>
              <a:rPr lang="sv-SE" sz="1200" dirty="0"/>
              <a:t> </a:t>
            </a:r>
            <a:r>
              <a:rPr lang="sv-SE" sz="1200" dirty="0" err="1"/>
              <a:t>involvere</a:t>
            </a:r>
            <a:r>
              <a:rPr lang="sv-SE" sz="1200" dirty="0"/>
              <a:t> </a:t>
            </a:r>
            <a:r>
              <a:rPr lang="sv-SE" sz="1200" dirty="0" err="1"/>
              <a:t>virksomheder</a:t>
            </a:r>
            <a:r>
              <a:rPr lang="sv-SE" sz="1200" dirty="0"/>
              <a:t>, offentlig </a:t>
            </a:r>
            <a:r>
              <a:rPr lang="sv-SE" sz="1200" dirty="0" err="1"/>
              <a:t>praksis</a:t>
            </a:r>
            <a:r>
              <a:rPr lang="sv-SE" sz="1200" dirty="0"/>
              <a:t> </a:t>
            </a:r>
            <a:r>
              <a:rPr lang="sv-SE" sz="1200" dirty="0" err="1"/>
              <a:t>og</a:t>
            </a:r>
            <a:r>
              <a:rPr lang="sv-SE" sz="1200" dirty="0"/>
              <a:t> </a:t>
            </a:r>
            <a:r>
              <a:rPr lang="sv-SE" sz="1200" dirty="0" err="1"/>
              <a:t>uddannelsesinstitutioner</a:t>
            </a:r>
            <a:r>
              <a:rPr lang="sv-SE" sz="1200" dirty="0"/>
              <a:t> i </a:t>
            </a:r>
            <a:r>
              <a:rPr lang="sv-SE" sz="1200" dirty="0" err="1"/>
              <a:t>udviklingen</a:t>
            </a:r>
            <a:r>
              <a:rPr lang="sv-SE" sz="1200" dirty="0"/>
              <a:t> </a:t>
            </a:r>
            <a:r>
              <a:rPr lang="sv-SE" sz="1200" dirty="0" err="1"/>
              <a:t>af</a:t>
            </a:r>
            <a:r>
              <a:rPr lang="sv-SE" sz="1200" dirty="0"/>
              <a:t> produkter </a:t>
            </a:r>
            <a:r>
              <a:rPr lang="sv-SE" sz="1200" dirty="0" err="1"/>
              <a:t>og</a:t>
            </a:r>
            <a:r>
              <a:rPr lang="sv-SE" sz="1200" dirty="0"/>
              <a:t> services.</a:t>
            </a:r>
          </a:p>
          <a:p>
            <a:pPr marL="0" indent="0">
              <a:lnSpc>
                <a:spcPts val="1640"/>
              </a:lnSpc>
              <a:buNone/>
            </a:pPr>
            <a:r>
              <a:rPr lang="sv-SE" sz="1200" dirty="0"/>
              <a:t>Aarhus, Viborg og Varbergs Kommuner, Region Halland, Test og </a:t>
            </a:r>
            <a:r>
              <a:rPr lang="sv-SE" sz="1200" dirty="0" err="1"/>
              <a:t>Udviklingscenter</a:t>
            </a:r>
            <a:r>
              <a:rPr lang="sv-SE" sz="1200" dirty="0"/>
              <a:t> for </a:t>
            </a:r>
            <a:r>
              <a:rPr lang="sv-SE" sz="1200" dirty="0" err="1"/>
              <a:t>Velfærdsteknologi</a:t>
            </a:r>
            <a:r>
              <a:rPr lang="sv-SE" sz="1200" dirty="0"/>
              <a:t> Viborg og Teknologi i </a:t>
            </a:r>
            <a:r>
              <a:rPr lang="sv-SE" sz="1200" dirty="0" err="1"/>
              <a:t>Praksis</a:t>
            </a:r>
            <a:r>
              <a:rPr lang="sv-SE" sz="1200" dirty="0"/>
              <a:t> Aarhus samt Högskolan i Halmstad og SOSU Østjylland har i projektets 4-årige </a:t>
            </a:r>
            <a:r>
              <a:rPr lang="sv-SE" sz="1200" dirty="0" err="1"/>
              <a:t>levetid</a:t>
            </a:r>
            <a:r>
              <a:rPr lang="sv-SE" sz="1200" dirty="0"/>
              <a:t> </a:t>
            </a:r>
            <a:r>
              <a:rPr lang="sv-SE" sz="1200" dirty="0" err="1"/>
              <a:t>samarbejdet</a:t>
            </a:r>
            <a:r>
              <a:rPr lang="sv-SE" sz="1200" dirty="0"/>
              <a:t> omkring </a:t>
            </a:r>
            <a:r>
              <a:rPr lang="sv-SE" sz="1200" dirty="0" err="1"/>
              <a:t>udviklingen</a:t>
            </a:r>
            <a:r>
              <a:rPr lang="sv-SE" sz="1200" dirty="0"/>
              <a:t> </a:t>
            </a:r>
            <a:r>
              <a:rPr lang="sv-SE" sz="1200" dirty="0" err="1"/>
              <a:t>af</a:t>
            </a:r>
            <a:r>
              <a:rPr lang="sv-SE" sz="1200" dirty="0"/>
              <a:t> en </a:t>
            </a:r>
            <a:r>
              <a:rPr lang="sv-SE" sz="1200" dirty="0" err="1"/>
              <a:t>række</a:t>
            </a:r>
            <a:r>
              <a:rPr lang="sv-SE" sz="1200" dirty="0"/>
              <a:t> </a:t>
            </a:r>
            <a:r>
              <a:rPr lang="sv-SE" sz="1200" dirty="0" err="1"/>
              <a:t>platforme</a:t>
            </a:r>
            <a:r>
              <a:rPr lang="sv-SE" sz="1200" dirty="0"/>
              <a:t>, der har givet over 150 </a:t>
            </a:r>
            <a:r>
              <a:rPr lang="sv-SE" sz="1200" dirty="0" err="1"/>
              <a:t>virksomheder</a:t>
            </a:r>
            <a:r>
              <a:rPr lang="sv-SE" sz="1200" dirty="0"/>
              <a:t> </a:t>
            </a:r>
            <a:r>
              <a:rPr lang="sv-SE" sz="1200" dirty="0" err="1"/>
              <a:t>mulighed</a:t>
            </a:r>
            <a:r>
              <a:rPr lang="sv-SE" sz="1200" dirty="0"/>
              <a:t> for at </a:t>
            </a:r>
            <a:r>
              <a:rPr lang="sv-SE" sz="1200" dirty="0" err="1"/>
              <a:t>præsentere</a:t>
            </a:r>
            <a:r>
              <a:rPr lang="sv-SE" sz="1200" dirty="0"/>
              <a:t> </a:t>
            </a:r>
            <a:r>
              <a:rPr lang="sv-SE" sz="1200" dirty="0" err="1"/>
              <a:t>deres</a:t>
            </a:r>
            <a:r>
              <a:rPr lang="sv-SE" sz="1200" dirty="0"/>
              <a:t> </a:t>
            </a:r>
            <a:r>
              <a:rPr lang="sv-SE" sz="1200" dirty="0" err="1"/>
              <a:t>løsninger</a:t>
            </a:r>
            <a:r>
              <a:rPr lang="sv-SE" sz="1200" dirty="0"/>
              <a:t> og få </a:t>
            </a:r>
            <a:r>
              <a:rPr lang="sv-SE" sz="1200" dirty="0" err="1"/>
              <a:t>værdifuld</a:t>
            </a:r>
            <a:r>
              <a:rPr lang="sv-SE" sz="1200" dirty="0"/>
              <a:t> sparring </a:t>
            </a:r>
            <a:r>
              <a:rPr lang="sv-SE" sz="1200" dirty="0" err="1"/>
              <a:t>af</a:t>
            </a:r>
            <a:r>
              <a:rPr lang="sv-SE" sz="1200" dirty="0"/>
              <a:t> kommunale </a:t>
            </a:r>
            <a:r>
              <a:rPr lang="sv-SE" sz="1200" dirty="0" err="1"/>
              <a:t>fagfolk</a:t>
            </a:r>
            <a:r>
              <a:rPr lang="sv-SE" sz="1200" dirty="0"/>
              <a:t>.  </a:t>
            </a:r>
          </a:p>
          <a:p>
            <a:pPr marL="0" indent="0">
              <a:lnSpc>
                <a:spcPts val="1640"/>
              </a:lnSpc>
              <a:buNone/>
            </a:pPr>
            <a:r>
              <a:rPr lang="sv-SE" sz="1200" dirty="0"/>
              <a:t>I </a:t>
            </a:r>
            <a:r>
              <a:rPr lang="sv-SE" sz="1200" dirty="0" err="1"/>
              <a:t>løbet</a:t>
            </a:r>
            <a:r>
              <a:rPr lang="sv-SE" sz="1200" dirty="0"/>
              <a:t> </a:t>
            </a:r>
            <a:r>
              <a:rPr lang="sv-SE" sz="1200" dirty="0" err="1"/>
              <a:t>af</a:t>
            </a:r>
            <a:r>
              <a:rPr lang="sv-SE" sz="1200" dirty="0"/>
              <a:t> projektet har vi i </a:t>
            </a:r>
            <a:r>
              <a:rPr lang="sv-SE" sz="1200" dirty="0" err="1"/>
              <a:t>udvidet</a:t>
            </a:r>
            <a:r>
              <a:rPr lang="sv-SE" sz="1200" dirty="0"/>
              <a:t> </a:t>
            </a:r>
            <a:r>
              <a:rPr lang="sv-SE" sz="1200" dirty="0" err="1"/>
              <a:t>vores</a:t>
            </a:r>
            <a:r>
              <a:rPr lang="sv-SE" sz="1200" dirty="0"/>
              <a:t> fokus på </a:t>
            </a:r>
            <a:r>
              <a:rPr lang="sv-SE" sz="1200" dirty="0" err="1"/>
              <a:t>behovsafdækning</a:t>
            </a:r>
            <a:r>
              <a:rPr lang="sv-SE" sz="1200" dirty="0"/>
              <a:t> </a:t>
            </a:r>
            <a:r>
              <a:rPr lang="sv-SE" sz="1200" dirty="0" err="1"/>
              <a:t>og</a:t>
            </a:r>
            <a:r>
              <a:rPr lang="sv-SE" sz="1200" dirty="0"/>
              <a:t> </a:t>
            </a:r>
            <a:r>
              <a:rPr lang="sv-SE" sz="1200" dirty="0" err="1"/>
              <a:t>brugerdrevet</a:t>
            </a:r>
            <a:r>
              <a:rPr lang="sv-SE" sz="1200" dirty="0"/>
              <a:t> innovation, </a:t>
            </a:r>
            <a:r>
              <a:rPr lang="sv-SE" sz="1200" dirty="0" err="1"/>
              <a:t>fordi</a:t>
            </a:r>
            <a:r>
              <a:rPr lang="sv-SE" sz="1200" dirty="0"/>
              <a:t> vi tror på, at en </a:t>
            </a:r>
            <a:r>
              <a:rPr lang="sv-SE" sz="1200" dirty="0" err="1"/>
              <a:t>succesfuld</a:t>
            </a:r>
            <a:r>
              <a:rPr lang="sv-SE" sz="1200" dirty="0"/>
              <a:t> </a:t>
            </a:r>
            <a:r>
              <a:rPr lang="sv-SE" sz="1200" dirty="0" err="1"/>
              <a:t>udvikling</a:t>
            </a:r>
            <a:r>
              <a:rPr lang="sv-SE" sz="1200" dirty="0"/>
              <a:t> </a:t>
            </a:r>
            <a:r>
              <a:rPr lang="sv-SE" sz="1200" dirty="0" err="1"/>
              <a:t>og</a:t>
            </a:r>
            <a:r>
              <a:rPr lang="sv-SE" sz="1200" dirty="0"/>
              <a:t> implementering sker ved </a:t>
            </a:r>
            <a:r>
              <a:rPr lang="sv-SE" sz="1200" dirty="0" err="1"/>
              <a:t>inddragelsen</a:t>
            </a:r>
            <a:r>
              <a:rPr lang="sv-SE" sz="1200" dirty="0"/>
              <a:t> </a:t>
            </a:r>
            <a:r>
              <a:rPr lang="sv-SE" sz="1200" dirty="0" err="1"/>
              <a:t>af</a:t>
            </a:r>
            <a:r>
              <a:rPr lang="sv-SE" sz="1200" dirty="0"/>
              <a:t> </a:t>
            </a:r>
            <a:r>
              <a:rPr lang="sv-SE" sz="1200" dirty="0" err="1"/>
              <a:t>brugeren</a:t>
            </a:r>
            <a:r>
              <a:rPr lang="sv-SE" sz="1200" dirty="0"/>
              <a:t> på et tidligt stadie i processen. </a:t>
            </a:r>
            <a:r>
              <a:rPr lang="sv-SE" sz="1200" dirty="0" err="1"/>
              <a:t>Her</a:t>
            </a:r>
            <a:r>
              <a:rPr lang="sv-SE" sz="1200" dirty="0"/>
              <a:t> er </a:t>
            </a:r>
            <a:r>
              <a:rPr lang="sv-SE" sz="1200" dirty="0" err="1"/>
              <a:t>uddannelse</a:t>
            </a:r>
            <a:r>
              <a:rPr lang="sv-SE" sz="1200" dirty="0"/>
              <a:t> </a:t>
            </a:r>
            <a:r>
              <a:rPr lang="sv-SE" sz="1200" dirty="0" err="1"/>
              <a:t>og</a:t>
            </a:r>
            <a:r>
              <a:rPr lang="sv-SE" sz="1200" dirty="0"/>
              <a:t> </a:t>
            </a:r>
            <a:r>
              <a:rPr lang="sv-SE" sz="1200" dirty="0" err="1"/>
              <a:t>kompetenceudvikling</a:t>
            </a:r>
            <a:r>
              <a:rPr lang="sv-SE" sz="1200" dirty="0"/>
              <a:t> </a:t>
            </a:r>
            <a:r>
              <a:rPr lang="sv-SE" sz="1200" dirty="0" err="1"/>
              <a:t>af</a:t>
            </a:r>
            <a:r>
              <a:rPr lang="sv-SE" sz="1200" dirty="0"/>
              <a:t> </a:t>
            </a:r>
            <a:r>
              <a:rPr lang="sv-SE" sz="1200" dirty="0" err="1"/>
              <a:t>sundheds</a:t>
            </a:r>
            <a:r>
              <a:rPr lang="sv-SE" sz="1200" dirty="0"/>
              <a:t>- </a:t>
            </a:r>
            <a:r>
              <a:rPr lang="sv-SE" sz="1200" dirty="0" err="1"/>
              <a:t>og</a:t>
            </a:r>
            <a:r>
              <a:rPr lang="sv-SE" sz="1200" dirty="0"/>
              <a:t> </a:t>
            </a:r>
            <a:r>
              <a:rPr lang="sv-SE" sz="1200" dirty="0" err="1"/>
              <a:t>omsorgspersonale</a:t>
            </a:r>
            <a:r>
              <a:rPr lang="sv-SE" sz="1200" dirty="0"/>
              <a:t> et </a:t>
            </a:r>
            <a:r>
              <a:rPr lang="sv-SE" sz="1200" dirty="0" err="1"/>
              <a:t>vigtigt</a:t>
            </a:r>
            <a:r>
              <a:rPr lang="sv-SE" sz="1200" dirty="0"/>
              <a:t> </a:t>
            </a:r>
            <a:r>
              <a:rPr lang="sv-SE" sz="1200" dirty="0" err="1"/>
              <a:t>skridt</a:t>
            </a:r>
            <a:r>
              <a:rPr lang="sv-SE" sz="1200" dirty="0"/>
              <a:t>, </a:t>
            </a:r>
            <a:r>
              <a:rPr lang="sv-SE" sz="1200" dirty="0" err="1"/>
              <a:t>og</a:t>
            </a:r>
            <a:r>
              <a:rPr lang="sv-SE" sz="1200" dirty="0"/>
              <a:t> </a:t>
            </a:r>
            <a:r>
              <a:rPr lang="sv-SE" sz="1200" dirty="0" err="1"/>
              <a:t>derfor</a:t>
            </a:r>
            <a:r>
              <a:rPr lang="sv-SE" sz="1200" dirty="0"/>
              <a:t> har vi haft fokus på at </a:t>
            </a:r>
            <a:r>
              <a:rPr lang="sv-SE" sz="1200" dirty="0" err="1"/>
              <a:t>inddrage</a:t>
            </a:r>
            <a:r>
              <a:rPr lang="sv-SE" sz="1200" dirty="0"/>
              <a:t> </a:t>
            </a:r>
            <a:r>
              <a:rPr lang="sv-SE" sz="1200" dirty="0" err="1"/>
              <a:t>velfærdsteknologien</a:t>
            </a:r>
            <a:r>
              <a:rPr lang="sv-SE" sz="1200" dirty="0"/>
              <a:t> i </a:t>
            </a:r>
            <a:r>
              <a:rPr lang="sv-SE" sz="1200" dirty="0" err="1"/>
              <a:t>læringsprocesser</a:t>
            </a:r>
            <a:r>
              <a:rPr lang="sv-SE" sz="1200" dirty="0"/>
              <a:t> både på </a:t>
            </a:r>
            <a:r>
              <a:rPr lang="sv-SE" sz="1200" dirty="0" err="1"/>
              <a:t>skolebænken</a:t>
            </a:r>
            <a:r>
              <a:rPr lang="sv-SE" sz="1200" dirty="0"/>
              <a:t> </a:t>
            </a:r>
            <a:r>
              <a:rPr lang="sv-SE" sz="1200" dirty="0" err="1"/>
              <a:t>og</a:t>
            </a:r>
            <a:r>
              <a:rPr lang="sv-SE" sz="1200" dirty="0"/>
              <a:t> i </a:t>
            </a:r>
            <a:r>
              <a:rPr lang="sv-SE" sz="1200" dirty="0" err="1"/>
              <a:t>praksis</a:t>
            </a:r>
            <a:r>
              <a:rPr lang="sv-SE" sz="1200" dirty="0"/>
              <a:t>.  </a:t>
            </a:r>
          </a:p>
          <a:p>
            <a:pPr marL="0" indent="0">
              <a:lnSpc>
                <a:spcPts val="1640"/>
              </a:lnSpc>
              <a:buNone/>
            </a:pPr>
            <a:r>
              <a:rPr lang="sv-SE" sz="1200" dirty="0" err="1"/>
              <a:t>Dette</a:t>
            </a:r>
            <a:r>
              <a:rPr lang="sv-SE" sz="1200" dirty="0"/>
              <a:t> </a:t>
            </a:r>
            <a:r>
              <a:rPr lang="sv-SE" sz="1200" dirty="0" err="1"/>
              <a:t>stærke</a:t>
            </a:r>
            <a:r>
              <a:rPr lang="sv-SE" sz="1200" dirty="0"/>
              <a:t> fundament for </a:t>
            </a:r>
            <a:r>
              <a:rPr lang="sv-SE" sz="1200" dirty="0" err="1"/>
              <a:t>videndeling</a:t>
            </a:r>
            <a:r>
              <a:rPr lang="sv-SE" sz="1200" dirty="0"/>
              <a:t> </a:t>
            </a:r>
            <a:r>
              <a:rPr lang="sv-SE" sz="1200" dirty="0" err="1"/>
              <a:t>og</a:t>
            </a:r>
            <a:r>
              <a:rPr lang="sv-SE" sz="1200" dirty="0"/>
              <a:t> </a:t>
            </a:r>
            <a:r>
              <a:rPr lang="sv-SE" sz="1200" dirty="0" err="1"/>
              <a:t>kompetenceudvikling</a:t>
            </a:r>
            <a:r>
              <a:rPr lang="sv-SE" sz="1200" dirty="0"/>
              <a:t> </a:t>
            </a:r>
            <a:r>
              <a:rPr lang="sv-SE" sz="1200" dirty="0" err="1"/>
              <a:t>indenfor</a:t>
            </a:r>
            <a:r>
              <a:rPr lang="sv-SE" sz="1200" dirty="0"/>
              <a:t> </a:t>
            </a:r>
            <a:r>
              <a:rPr lang="sv-SE" sz="1200" dirty="0" err="1"/>
              <a:t>velfærdsteknologi</a:t>
            </a:r>
            <a:r>
              <a:rPr lang="sv-SE" sz="1200" dirty="0"/>
              <a:t> </a:t>
            </a:r>
            <a:r>
              <a:rPr lang="sv-SE" sz="1200" dirty="0" err="1"/>
              <a:t>fortsætter</a:t>
            </a:r>
            <a:r>
              <a:rPr lang="sv-SE" sz="1200" dirty="0"/>
              <a:t> efter projektets </a:t>
            </a:r>
            <a:r>
              <a:rPr lang="sv-SE" sz="1200" dirty="0" err="1"/>
              <a:t>afslutning</a:t>
            </a:r>
            <a:r>
              <a:rPr lang="sv-SE" sz="1200" dirty="0"/>
              <a:t> i juni 2022, </a:t>
            </a:r>
            <a:r>
              <a:rPr lang="sv-SE" sz="1200" dirty="0" err="1"/>
              <a:t>og</a:t>
            </a:r>
            <a:r>
              <a:rPr lang="sv-SE" sz="1200" dirty="0"/>
              <a:t> det er </a:t>
            </a:r>
            <a:r>
              <a:rPr lang="sv-SE" sz="1200" dirty="0" err="1"/>
              <a:t>derfor</a:t>
            </a:r>
            <a:r>
              <a:rPr lang="sv-SE" sz="1200" dirty="0"/>
              <a:t> </a:t>
            </a:r>
            <a:r>
              <a:rPr lang="sv-SE" sz="1200" dirty="0" err="1"/>
              <a:t>muligt</a:t>
            </a:r>
            <a:r>
              <a:rPr lang="sv-SE" sz="1200" dirty="0"/>
              <a:t> </a:t>
            </a:r>
            <a:r>
              <a:rPr lang="sv-SE" sz="1200" dirty="0" err="1"/>
              <a:t>også</a:t>
            </a:r>
            <a:r>
              <a:rPr lang="sv-SE" sz="1200" dirty="0"/>
              <a:t> </a:t>
            </a:r>
            <a:r>
              <a:rPr lang="sv-SE" sz="1200" dirty="0" err="1"/>
              <a:t>fremover</a:t>
            </a:r>
            <a:r>
              <a:rPr lang="sv-SE" sz="1200" dirty="0"/>
              <a:t> at </a:t>
            </a:r>
            <a:r>
              <a:rPr lang="sv-SE" sz="1200" dirty="0" err="1"/>
              <a:t>deltage</a:t>
            </a:r>
            <a:r>
              <a:rPr lang="sv-SE" sz="1200" dirty="0"/>
              <a:t> i </a:t>
            </a:r>
            <a:r>
              <a:rPr lang="sv-SE" sz="1200" dirty="0" err="1"/>
              <a:t>vores</a:t>
            </a:r>
            <a:r>
              <a:rPr lang="sv-SE" sz="1200" dirty="0"/>
              <a:t> aktiviteter. I denne lille folder får du en kort </a:t>
            </a:r>
            <a:r>
              <a:rPr lang="sv-SE" sz="1200" dirty="0" err="1"/>
              <a:t>præsentation</a:t>
            </a:r>
            <a:r>
              <a:rPr lang="sv-SE" sz="1200" dirty="0"/>
              <a:t> </a:t>
            </a:r>
            <a:r>
              <a:rPr lang="sv-SE" sz="1200" dirty="0" err="1"/>
              <a:t>af</a:t>
            </a:r>
            <a:r>
              <a:rPr lang="sv-SE" sz="1200" dirty="0"/>
              <a:t> projektets </a:t>
            </a:r>
            <a:r>
              <a:rPr lang="sv-SE" sz="1200" dirty="0" err="1"/>
              <a:t>hovedaktiviteter</a:t>
            </a:r>
            <a:r>
              <a:rPr lang="sv-SE" sz="1200" dirty="0"/>
              <a:t> </a:t>
            </a:r>
            <a:r>
              <a:rPr lang="sv-SE" sz="1200" dirty="0" err="1"/>
              <a:t>gennem</a:t>
            </a:r>
            <a:r>
              <a:rPr lang="sv-SE" sz="1200" dirty="0"/>
              <a:t> </a:t>
            </a:r>
            <a:r>
              <a:rPr lang="sv-SE" sz="1200" dirty="0" err="1"/>
              <a:t>tekst</a:t>
            </a:r>
            <a:r>
              <a:rPr lang="sv-SE" sz="1200" dirty="0"/>
              <a:t>, lyd </a:t>
            </a:r>
            <a:r>
              <a:rPr lang="sv-SE" sz="1200" dirty="0" err="1"/>
              <a:t>og</a:t>
            </a:r>
            <a:r>
              <a:rPr lang="sv-SE" sz="1200" dirty="0"/>
              <a:t> billeder </a:t>
            </a:r>
            <a:r>
              <a:rPr lang="sv-SE" sz="1200" dirty="0" err="1"/>
              <a:t>og</a:t>
            </a:r>
            <a:r>
              <a:rPr lang="sv-SE" sz="1200" dirty="0"/>
              <a:t> </a:t>
            </a:r>
            <a:r>
              <a:rPr lang="sv-SE" sz="1200" dirty="0" err="1"/>
              <a:t>finder</a:t>
            </a:r>
            <a:r>
              <a:rPr lang="sv-SE" sz="1200" dirty="0"/>
              <a:t> </a:t>
            </a:r>
            <a:r>
              <a:rPr lang="sv-SE" sz="1200" dirty="0" err="1"/>
              <a:t>links</a:t>
            </a:r>
            <a:r>
              <a:rPr lang="sv-SE" sz="1200" dirty="0"/>
              <a:t> </a:t>
            </a:r>
            <a:r>
              <a:rPr lang="sv-SE" sz="1200" dirty="0" err="1"/>
              <a:t>til</a:t>
            </a:r>
            <a:r>
              <a:rPr lang="sv-SE" sz="1200" dirty="0"/>
              <a:t> </a:t>
            </a:r>
            <a:r>
              <a:rPr lang="sv-SE" sz="1200" dirty="0" err="1"/>
              <a:t>mere</a:t>
            </a:r>
            <a:r>
              <a:rPr lang="sv-SE" sz="1200" dirty="0"/>
              <a:t> information om </a:t>
            </a:r>
            <a:r>
              <a:rPr lang="sv-SE" sz="1200" dirty="0" err="1"/>
              <a:t>vores</a:t>
            </a:r>
            <a:r>
              <a:rPr lang="sv-SE" sz="1200" dirty="0"/>
              <a:t> </a:t>
            </a:r>
            <a:r>
              <a:rPr lang="sv-SE" sz="1200" dirty="0" err="1"/>
              <a:t>platforme</a:t>
            </a:r>
            <a:r>
              <a:rPr lang="sv-SE" sz="1200" dirty="0"/>
              <a:t> samt om, </a:t>
            </a:r>
            <a:r>
              <a:rPr lang="sv-SE" sz="1200" dirty="0" err="1"/>
              <a:t>hvordan</a:t>
            </a:r>
            <a:r>
              <a:rPr lang="sv-SE" sz="1200" dirty="0"/>
              <a:t> du kan </a:t>
            </a:r>
            <a:r>
              <a:rPr lang="sv-SE" sz="1200" dirty="0" err="1"/>
              <a:t>deltage</a:t>
            </a:r>
            <a:r>
              <a:rPr lang="sv-SE" sz="1200" dirty="0"/>
              <a:t>.</a:t>
            </a:r>
          </a:p>
          <a:p>
            <a:pPr marL="0" indent="0">
              <a:lnSpc>
                <a:spcPts val="1640"/>
              </a:lnSpc>
              <a:buNone/>
            </a:pPr>
            <a:r>
              <a:rPr lang="sv-SE" sz="1200" dirty="0" err="1"/>
              <a:t>CareWare</a:t>
            </a:r>
            <a:r>
              <a:rPr lang="sv-SE" sz="1200" dirty="0"/>
              <a:t> Nordic 2018–2022 blev </a:t>
            </a:r>
            <a:r>
              <a:rPr lang="sv-SE" sz="1200" dirty="0" err="1"/>
              <a:t>støttet</a:t>
            </a:r>
            <a:r>
              <a:rPr lang="sv-SE" sz="1200" dirty="0"/>
              <a:t> </a:t>
            </a:r>
            <a:r>
              <a:rPr lang="sv-SE" sz="1200" dirty="0" err="1"/>
              <a:t>af</a:t>
            </a:r>
            <a:r>
              <a:rPr lang="sv-SE" sz="1200" dirty="0"/>
              <a:t> </a:t>
            </a:r>
            <a:r>
              <a:rPr lang="sv-SE" sz="1200" dirty="0" err="1"/>
              <a:t>Interreg</a:t>
            </a:r>
            <a:r>
              <a:rPr lang="sv-SE" sz="1200" dirty="0"/>
              <a:t> ÖKS.</a:t>
            </a:r>
          </a:p>
        </p:txBody>
      </p:sp>
    </p:spTree>
    <p:extLst>
      <p:ext uri="{BB962C8B-B14F-4D97-AF65-F5344CB8AC3E}">
        <p14:creationId xmlns:p14="http://schemas.microsoft.com/office/powerpoint/2010/main" val="1917970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56048-2A4D-59AD-6D02-1E5F0B24FBED}"/>
              </a:ext>
            </a:extLst>
          </p:cNvPr>
          <p:cNvSpPr>
            <a:spLocks noGrp="1"/>
          </p:cNvSpPr>
          <p:nvPr>
            <p:ph type="title"/>
          </p:nvPr>
        </p:nvSpPr>
        <p:spPr>
          <a:xfrm>
            <a:off x="6601968" y="450427"/>
            <a:ext cx="5523991" cy="774869"/>
          </a:xfrm>
        </p:spPr>
        <p:txBody>
          <a:bodyPr anchor="t">
            <a:normAutofit/>
          </a:bodyPr>
          <a:lstStyle/>
          <a:p>
            <a:r>
              <a:rPr lang="sv-SE" sz="4400" dirty="0" err="1"/>
              <a:t>Kompetenceudvikling</a:t>
            </a:r>
            <a:endParaRPr lang="sv-SE" sz="4400" dirty="0"/>
          </a:p>
        </p:txBody>
      </p:sp>
      <p:pic>
        <p:nvPicPr>
          <p:cNvPr id="6" name="Bildobjekt 5" descr="En bild som visar person&#10;&#10;Automatiskt genererad beskrivning">
            <a:extLst>
              <a:ext uri="{FF2B5EF4-FFF2-40B4-BE49-F238E27FC236}">
                <a16:creationId xmlns:a16="http://schemas.microsoft.com/office/drawing/2014/main" id="{060AF49F-9231-0346-33BF-62C45AE4F51D}"/>
              </a:ext>
            </a:extLst>
          </p:cNvPr>
          <p:cNvPicPr>
            <a:picLocks noChangeAspect="1"/>
          </p:cNvPicPr>
          <p:nvPr/>
        </p:nvPicPr>
        <p:blipFill rotWithShape="1">
          <a:blip r:embed="rId2"/>
          <a:srcRect t="5273" b="10447"/>
          <a:stretch/>
        </p:blipFill>
        <p:spPr>
          <a:xfrm rot="5400000">
            <a:off x="-1766163" y="1766161"/>
            <a:ext cx="9601200" cy="6068878"/>
          </a:xfrm>
          <a:prstGeom prst="rect">
            <a:avLst/>
          </a:prstGeom>
        </p:spPr>
      </p:pic>
      <p:sp>
        <p:nvSpPr>
          <p:cNvPr id="3" name="Platshållare för innehåll 2">
            <a:extLst>
              <a:ext uri="{FF2B5EF4-FFF2-40B4-BE49-F238E27FC236}">
                <a16:creationId xmlns:a16="http://schemas.microsoft.com/office/drawing/2014/main" id="{663FB284-5896-8CD2-210D-03641F0AEA0B}"/>
              </a:ext>
            </a:extLst>
          </p:cNvPr>
          <p:cNvSpPr>
            <a:spLocks noGrp="1"/>
          </p:cNvSpPr>
          <p:nvPr>
            <p:ph idx="1"/>
          </p:nvPr>
        </p:nvSpPr>
        <p:spPr>
          <a:xfrm>
            <a:off x="6601968" y="1225296"/>
            <a:ext cx="5724144" cy="8097608"/>
          </a:xfrm>
        </p:spPr>
        <p:txBody>
          <a:bodyPr numCol="2" spcCol="540000">
            <a:normAutofit/>
          </a:bodyPr>
          <a:lstStyle/>
          <a:p>
            <a:pPr marL="0" indent="0">
              <a:lnSpc>
                <a:spcPct val="150000"/>
              </a:lnSpc>
              <a:buNone/>
            </a:pPr>
            <a:r>
              <a:rPr lang="sv-SE" sz="1100" b="1" dirty="0"/>
              <a:t>SOSU Østjylland, Varbergs </a:t>
            </a:r>
            <a:r>
              <a:rPr lang="sv-SE" sz="1100" b="1" dirty="0" err="1"/>
              <a:t>Kommune</a:t>
            </a:r>
            <a:r>
              <a:rPr lang="sv-SE" sz="1100" b="1" dirty="0"/>
              <a:t>, Teknologi i </a:t>
            </a:r>
            <a:r>
              <a:rPr lang="sv-SE" sz="1100" b="1" dirty="0" err="1"/>
              <a:t>Praksis</a:t>
            </a:r>
            <a:r>
              <a:rPr lang="sv-SE" sz="1100" b="1" dirty="0"/>
              <a:t>, TUCV og Aarhus </a:t>
            </a:r>
            <a:r>
              <a:rPr lang="sv-SE" sz="1100" b="1" dirty="0" err="1"/>
              <a:t>Kommune</a:t>
            </a:r>
            <a:r>
              <a:rPr lang="sv-SE" sz="1100" b="1" dirty="0"/>
              <a:t> har </a:t>
            </a:r>
            <a:r>
              <a:rPr lang="sv-SE" sz="1100" b="1" dirty="0" err="1"/>
              <a:t>gennem</a:t>
            </a:r>
            <a:r>
              <a:rPr lang="sv-SE" sz="1100" b="1" dirty="0"/>
              <a:t> </a:t>
            </a:r>
            <a:r>
              <a:rPr lang="sv-SE" sz="1100" b="1" dirty="0" err="1"/>
              <a:t>erfaringsudveksling</a:t>
            </a:r>
            <a:r>
              <a:rPr lang="sv-SE" sz="1100" b="1" dirty="0"/>
              <a:t> og </a:t>
            </a:r>
            <a:r>
              <a:rPr lang="sv-SE" sz="1100" b="1" dirty="0" err="1"/>
              <a:t>udvikling</a:t>
            </a:r>
            <a:r>
              <a:rPr lang="sv-SE" sz="1100" b="1" dirty="0"/>
              <a:t> </a:t>
            </a:r>
            <a:r>
              <a:rPr lang="sv-SE" sz="1100" b="1" dirty="0" err="1"/>
              <a:t>af</a:t>
            </a:r>
            <a:r>
              <a:rPr lang="sv-SE" sz="1100" b="1" dirty="0"/>
              <a:t> </a:t>
            </a:r>
            <a:r>
              <a:rPr lang="sv-SE" sz="1100" b="1" dirty="0" err="1"/>
              <a:t>kompetencegivende</a:t>
            </a:r>
            <a:r>
              <a:rPr lang="sv-SE" sz="1100" b="1" dirty="0"/>
              <a:t> aktiviteter </a:t>
            </a:r>
            <a:r>
              <a:rPr lang="sv-SE" sz="1100" b="1" dirty="0" err="1"/>
              <a:t>målrettet</a:t>
            </a:r>
            <a:r>
              <a:rPr lang="sv-SE" sz="1100" b="1" dirty="0"/>
              <a:t> </a:t>
            </a:r>
            <a:r>
              <a:rPr lang="sv-SE" sz="1100" b="1" dirty="0" err="1"/>
              <a:t>medarbejdere</a:t>
            </a:r>
            <a:r>
              <a:rPr lang="sv-SE" sz="1100" b="1" dirty="0"/>
              <a:t> i </a:t>
            </a:r>
            <a:r>
              <a:rPr lang="sv-SE" sz="1100" b="1" dirty="0" err="1"/>
              <a:t>sundhedspraksis</a:t>
            </a:r>
            <a:r>
              <a:rPr lang="sv-SE" sz="1100" b="1" dirty="0"/>
              <a:t> og SOSU-elever, </a:t>
            </a:r>
            <a:r>
              <a:rPr lang="sv-SE" sz="1100" b="1" dirty="0" err="1"/>
              <a:t>klædt</a:t>
            </a:r>
            <a:r>
              <a:rPr lang="sv-SE" sz="1100" b="1" dirty="0"/>
              <a:t> </a:t>
            </a:r>
            <a:r>
              <a:rPr lang="sv-SE" sz="1100" b="1" dirty="0" err="1"/>
              <a:t>medarbejdere</a:t>
            </a:r>
            <a:r>
              <a:rPr lang="sv-SE" sz="1100" b="1" dirty="0"/>
              <a:t> og elever på til </a:t>
            </a:r>
            <a:r>
              <a:rPr lang="sv-SE" sz="1100" b="1" dirty="0" err="1"/>
              <a:t>mødet</a:t>
            </a:r>
            <a:r>
              <a:rPr lang="sv-SE" sz="1100" b="1" dirty="0"/>
              <a:t> med </a:t>
            </a:r>
            <a:r>
              <a:rPr lang="sv-SE" sz="1100" b="1" dirty="0" err="1"/>
              <a:t>teknologierne</a:t>
            </a:r>
            <a:r>
              <a:rPr lang="sv-SE" sz="1100" b="1" dirty="0"/>
              <a:t> i det </a:t>
            </a:r>
            <a:r>
              <a:rPr lang="sv-SE" sz="1100" b="1" dirty="0" err="1"/>
              <a:t>sundhedsfaglige</a:t>
            </a:r>
            <a:r>
              <a:rPr lang="sv-SE" sz="1100" b="1" dirty="0"/>
              <a:t> </a:t>
            </a:r>
            <a:r>
              <a:rPr lang="sv-SE" sz="1100" b="1" dirty="0" err="1"/>
              <a:t>arbejde</a:t>
            </a:r>
            <a:r>
              <a:rPr lang="sv-SE" sz="1100" b="1" dirty="0"/>
              <a:t>.</a:t>
            </a:r>
          </a:p>
          <a:p>
            <a:pPr marL="0" indent="0" fontAlgn="base">
              <a:lnSpc>
                <a:spcPct val="150000"/>
              </a:lnSpc>
              <a:buNone/>
            </a:pPr>
            <a:r>
              <a:rPr lang="da-DK" sz="1100" dirty="0">
                <a:ea typeface="Times New Roman" panose="02020603050405020304" pitchFamily="18" charset="0"/>
              </a:rPr>
              <a:t>Tidligt i forløbet så partnerne et behov for </a:t>
            </a:r>
            <a:r>
              <a:rPr lang="da-DK" sz="1100" dirty="0">
                <a:ea typeface="Calibri" panose="020F0502020204030204" pitchFamily="34" charset="0"/>
              </a:rPr>
              <a:t>at</a:t>
            </a:r>
            <a:r>
              <a:rPr lang="da-DK" sz="1100" dirty="0">
                <a:ea typeface="Times New Roman" panose="02020603050405020304" pitchFamily="18" charset="0"/>
              </a:rPr>
              <a:t> kvalificere og formalisere samarbejdet mellem uddannelse og praksis samt at </a:t>
            </a:r>
            <a:r>
              <a:rPr lang="da-DK" sz="1100" dirty="0">
                <a:ea typeface="Calibri" panose="020F0502020204030204" pitchFamily="34" charset="0"/>
              </a:rPr>
              <a:t>sætte fokus på</a:t>
            </a:r>
            <a:r>
              <a:rPr lang="da-DK" sz="1100" dirty="0">
                <a:ea typeface="Times New Roman" panose="02020603050405020304" pitchFamily="18" charset="0"/>
              </a:rPr>
              <a:t> læringsprocessen omkring interaktion mellem borger, medarbejder/elev og teknologi. Det har vi gjort ved bl.a. at udvikle og afholde fælles workshops/temadage for personale fra praksis og strategisk personale i DK og SE samt SOSU undervisere i DK. De fælles udfordringer</a:t>
            </a:r>
            <a:r>
              <a:rPr lang="da-DK" sz="1100" dirty="0">
                <a:ea typeface="Calibri" panose="020F0502020204030204" pitchFamily="34" charset="0"/>
              </a:rPr>
              <a:t> omkring</a:t>
            </a:r>
            <a:r>
              <a:rPr lang="da-DK" sz="1100" dirty="0">
                <a:ea typeface="Times New Roman" panose="02020603050405020304" pitchFamily="18" charset="0"/>
              </a:rPr>
              <a:t> anvendelsen af velfærdsteknologi blev afdækket og der blev arbejdet med, hvordan læringsprocessen kan bidrage til mere succesfuld implementering. Herigennem har både ledere og medarbejdere samt undervisere (og derigennem deres elever) opnået større viden om og forståelse for anvendelsen af </a:t>
            </a:r>
            <a:r>
              <a:rPr lang="da-DK" sz="1100" dirty="0">
                <a:ea typeface="Calibri" panose="020F0502020204030204" pitchFamily="34" charset="0"/>
              </a:rPr>
              <a:t>velfærdsteknologi</a:t>
            </a:r>
            <a:r>
              <a:rPr lang="da-DK" sz="1100" dirty="0">
                <a:ea typeface="Times New Roman" panose="02020603050405020304" pitchFamily="18" charset="0"/>
              </a:rPr>
              <a:t> i praksis.</a:t>
            </a:r>
          </a:p>
          <a:p>
            <a:pPr marL="0" indent="0" fontAlgn="base">
              <a:lnSpc>
                <a:spcPct val="150000"/>
              </a:lnSpc>
              <a:buNone/>
            </a:pPr>
            <a:r>
              <a:rPr lang="da-DK" sz="1100" dirty="0">
                <a:ea typeface="Times New Roman" panose="02020603050405020304" pitchFamily="18" charset="0"/>
              </a:rPr>
              <a:t>Samtlige 90 velfærdsteknologipionerer i Aarhus Kommune har modtaget et 3-dages kompetenceudviklingsforløb udviklet i projektet på baggrund af partnernes erfaringer.</a:t>
            </a:r>
          </a:p>
          <a:p>
            <a:pPr marL="0" indent="0" fontAlgn="base">
              <a:lnSpc>
                <a:spcPct val="150000"/>
              </a:lnSpc>
              <a:buNone/>
            </a:pPr>
            <a:r>
              <a:rPr lang="sv-SE" sz="1100" dirty="0"/>
              <a:t>Undervisningen er </a:t>
            </a:r>
            <a:r>
              <a:rPr lang="sv-SE" sz="1100" dirty="0" err="1"/>
              <a:t>baseret</a:t>
            </a:r>
            <a:r>
              <a:rPr lang="sv-SE" sz="1100" dirty="0"/>
              <a:t> på bl.a. </a:t>
            </a:r>
            <a:r>
              <a:rPr lang="sv-SE" sz="1100" dirty="0" err="1"/>
              <a:t>redskaber</a:t>
            </a:r>
            <a:r>
              <a:rPr lang="sv-SE" sz="1100" dirty="0"/>
              <a:t> </a:t>
            </a:r>
            <a:r>
              <a:rPr lang="sv-SE" sz="1100" dirty="0" err="1"/>
              <a:t>fra</a:t>
            </a:r>
            <a:r>
              <a:rPr lang="sv-SE" sz="1100" dirty="0"/>
              <a:t> Aarhus </a:t>
            </a:r>
            <a:r>
              <a:rPr lang="sv-SE" sz="1100" dirty="0" err="1"/>
              <a:t>Kommunes</a:t>
            </a:r>
            <a:r>
              <a:rPr lang="sv-SE" sz="1100" dirty="0"/>
              <a:t> implementeringsguide (LIV) samt </a:t>
            </a:r>
            <a:r>
              <a:rPr lang="sv-SE" sz="1100" dirty="0" err="1"/>
              <a:t>servicedesignet</a:t>
            </a:r>
            <a:r>
              <a:rPr lang="sv-SE" sz="1100" dirty="0"/>
              <a:t>, som Varbergs </a:t>
            </a:r>
            <a:r>
              <a:rPr lang="sv-SE" sz="1100" dirty="0" err="1"/>
              <a:t>Kommune</a:t>
            </a:r>
            <a:r>
              <a:rPr lang="sv-SE" sz="1100" dirty="0"/>
              <a:t> har </a:t>
            </a:r>
            <a:r>
              <a:rPr lang="sv-SE" sz="1100" dirty="0" err="1"/>
              <a:t>anvendt</a:t>
            </a:r>
            <a:r>
              <a:rPr lang="sv-SE" sz="1100" dirty="0"/>
              <a:t> i </a:t>
            </a:r>
            <a:r>
              <a:rPr lang="sv-SE" sz="1100" dirty="0" err="1"/>
              <a:t>kompetenceudvikling</a:t>
            </a:r>
            <a:r>
              <a:rPr lang="sv-SE" sz="1100" dirty="0"/>
              <a:t> </a:t>
            </a:r>
            <a:r>
              <a:rPr lang="sv-SE" sz="1100" dirty="0" err="1"/>
              <a:t>af</a:t>
            </a:r>
            <a:r>
              <a:rPr lang="sv-SE" sz="1100" dirty="0"/>
              <a:t> </a:t>
            </a:r>
            <a:r>
              <a:rPr lang="sv-SE" sz="1100" dirty="0" err="1"/>
              <a:t>medarbejdere</a:t>
            </a:r>
            <a:r>
              <a:rPr lang="sv-SE" sz="1100" dirty="0"/>
              <a:t> i kommunen.</a:t>
            </a:r>
            <a:r>
              <a:rPr lang="da-DK" sz="1100" dirty="0">
                <a:ea typeface="Calibri" panose="020F0502020204030204" pitchFamily="34" charset="0"/>
                <a:cs typeface="Times New Roman" panose="02020603050405020304" pitchFamily="18" charset="0"/>
              </a:rPr>
              <a:t> Borgerrejsen i Varbergs Kommune bidrog med nye perspektiver på samarbejdet mellem uddannelsesinstitution og kommune, og har været med til at sætte fokus på borgernes perspektiv. </a:t>
            </a:r>
            <a:r>
              <a:rPr lang="sv-SE" sz="1100" dirty="0" err="1"/>
              <a:t>Derudover</a:t>
            </a:r>
            <a:r>
              <a:rPr lang="sv-SE" sz="1100" dirty="0"/>
              <a:t> har  en </a:t>
            </a:r>
            <a:r>
              <a:rPr lang="sv-SE" sz="1100" dirty="0" err="1"/>
              <a:t>lang</a:t>
            </a:r>
            <a:r>
              <a:rPr lang="sv-SE" sz="1100" dirty="0"/>
              <a:t> </a:t>
            </a:r>
            <a:r>
              <a:rPr lang="sv-SE" sz="1100" dirty="0" err="1"/>
              <a:t>række</a:t>
            </a:r>
            <a:r>
              <a:rPr lang="sv-SE" sz="1100" dirty="0"/>
              <a:t> </a:t>
            </a:r>
            <a:r>
              <a:rPr lang="sv-SE" sz="1100" dirty="0" err="1"/>
              <a:t>virksomheder</a:t>
            </a:r>
            <a:r>
              <a:rPr lang="sv-SE" sz="1100" dirty="0"/>
              <a:t> </a:t>
            </a:r>
            <a:r>
              <a:rPr lang="sv-SE" sz="1100" dirty="0" err="1"/>
              <a:t>været</a:t>
            </a:r>
            <a:r>
              <a:rPr lang="sv-SE" sz="1100" dirty="0"/>
              <a:t> </a:t>
            </a:r>
            <a:r>
              <a:rPr lang="sv-SE" sz="1100" dirty="0" err="1"/>
              <a:t>inddraget</a:t>
            </a:r>
            <a:r>
              <a:rPr lang="sv-SE" sz="1100" dirty="0"/>
              <a:t> i undervisningen </a:t>
            </a:r>
            <a:r>
              <a:rPr lang="sv-SE" sz="1100" dirty="0" err="1"/>
              <a:t>gennem</a:t>
            </a:r>
            <a:r>
              <a:rPr lang="sv-SE" sz="1100" dirty="0"/>
              <a:t> Springboard-konceptet.</a:t>
            </a:r>
          </a:p>
          <a:p>
            <a:pPr marL="0" indent="0">
              <a:lnSpc>
                <a:spcPct val="150000"/>
              </a:lnSpc>
              <a:spcAft>
                <a:spcPts val="800"/>
              </a:spcAft>
              <a:buNone/>
            </a:pPr>
            <a:r>
              <a:rPr lang="da-DK" sz="1100" dirty="0">
                <a:ea typeface="Calibri" panose="020F0502020204030204" pitchFamily="34" charset="0"/>
                <a:cs typeface="Times New Roman" panose="02020603050405020304" pitchFamily="18" charset="0"/>
              </a:rPr>
              <a:t>Projektets erfaringer er delt med SOSU-skoler i hele Danmark, og </a:t>
            </a:r>
            <a:r>
              <a:rPr lang="da-DK" sz="1100" dirty="0" err="1">
                <a:ea typeface="Calibri" panose="020F0502020204030204" pitchFamily="34" charset="0"/>
                <a:cs typeface="Times New Roman" panose="02020603050405020304" pitchFamily="18" charset="0"/>
              </a:rPr>
              <a:t>CareWare</a:t>
            </a:r>
            <a:r>
              <a:rPr lang="da-DK" sz="1100" dirty="0">
                <a:ea typeface="Calibri" panose="020F0502020204030204" pitchFamily="34" charset="0"/>
                <a:cs typeface="Times New Roman" panose="02020603050405020304" pitchFamily="18" charset="0"/>
              </a:rPr>
              <a:t> Nordic har været en medvirkende faktor i etableringen af ny </a:t>
            </a:r>
            <a:r>
              <a:rPr lang="da-DK" sz="1100" dirty="0" err="1">
                <a:ea typeface="Calibri" panose="020F0502020204030204" pitchFamily="34" charset="0"/>
                <a:cs typeface="Times New Roman" panose="02020603050405020304" pitchFamily="18" charset="0"/>
              </a:rPr>
              <a:t>Digitech</a:t>
            </a:r>
            <a:r>
              <a:rPr lang="da-DK" sz="1100" dirty="0">
                <a:ea typeface="Calibri" panose="020F0502020204030204" pitchFamily="34" charset="0"/>
                <a:cs typeface="Times New Roman" panose="02020603050405020304" pitchFamily="18" charset="0"/>
              </a:rPr>
              <a:t>-linje på Social- og sundhedsassistentuddannelsen med opstart i september 2022</a:t>
            </a:r>
            <a:r>
              <a:rPr lang="da-DK" sz="1100" dirty="0">
                <a:cs typeface="Times New Roman" panose="02020603050405020304" pitchFamily="18" charset="0"/>
              </a:rPr>
              <a:t>.</a:t>
            </a:r>
            <a:endParaRPr lang="sv-SE" sz="1100" dirty="0"/>
          </a:p>
          <a:p>
            <a:pPr marL="0" indent="0">
              <a:lnSpc>
                <a:spcPct val="150000"/>
              </a:lnSpc>
              <a:buNone/>
            </a:pPr>
            <a:endParaRPr lang="sv-SE" sz="1100" dirty="0"/>
          </a:p>
        </p:txBody>
      </p:sp>
      <p:sp>
        <p:nvSpPr>
          <p:cNvPr id="16" name="Rubrik 1">
            <a:extLst>
              <a:ext uri="{FF2B5EF4-FFF2-40B4-BE49-F238E27FC236}">
                <a16:creationId xmlns:a16="http://schemas.microsoft.com/office/drawing/2014/main" id="{4BDC820A-4EC5-3696-0F3E-702BBC4B8C92}"/>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KOMPETENCEUDVIKLING</a:t>
            </a:r>
            <a:endParaRPr lang="sv-SE" sz="900" dirty="0">
              <a:solidFill>
                <a:schemeClr val="bg1"/>
              </a:solidFill>
              <a:latin typeface="+mn-lt"/>
            </a:endParaRPr>
          </a:p>
        </p:txBody>
      </p:sp>
    </p:spTree>
    <p:extLst>
      <p:ext uri="{BB962C8B-B14F-4D97-AF65-F5344CB8AC3E}">
        <p14:creationId xmlns:p14="http://schemas.microsoft.com/office/powerpoint/2010/main" val="3968790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225DA36-E788-4A28-E558-0FE65EE0586F}"/>
              </a:ext>
            </a:extLst>
          </p:cNvPr>
          <p:cNvSpPr/>
          <p:nvPr/>
        </p:nvSpPr>
        <p:spPr>
          <a:xfrm>
            <a:off x="6947998" y="3174287"/>
            <a:ext cx="5554163" cy="31381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1422328" y="1166793"/>
            <a:ext cx="11079833" cy="902965"/>
          </a:xfrm>
        </p:spPr>
        <p:txBody>
          <a:bodyPr vert="horz" lIns="91440" tIns="45720" rIns="91440" bIns="45720" rtlCol="0" anchor="t">
            <a:noAutofit/>
          </a:bodyPr>
          <a:lstStyle/>
          <a:p>
            <a:pPr defTabSz="914400"/>
            <a:r>
              <a:rPr lang="sv-SE" sz="4800" dirty="0" err="1">
                <a:solidFill>
                  <a:schemeClr val="bg1"/>
                </a:solidFill>
              </a:rPr>
              <a:t>Velfærdsteknologi</a:t>
            </a:r>
            <a:r>
              <a:rPr lang="sv-SE" sz="4800" dirty="0" err="1">
                <a:solidFill>
                  <a:schemeClr val="accent2"/>
                </a:solidFill>
              </a:rPr>
              <a:t>pionererne</a:t>
            </a:r>
            <a:r>
              <a:rPr lang="sv-SE" sz="4800" dirty="0">
                <a:solidFill>
                  <a:schemeClr val="accent2"/>
                </a:solidFill>
              </a:rPr>
              <a:t> i Aarhus</a:t>
            </a:r>
            <a:endParaRPr lang="en-US" sz="4800" kern="1200" dirty="0">
              <a:solidFill>
                <a:schemeClr val="accent2"/>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794480" y="2870791"/>
            <a:ext cx="5112050" cy="5761826"/>
          </a:xfrm>
          <a:prstGeom prst="rect">
            <a:avLst/>
          </a:prstGeom>
        </p:spPr>
        <p:txBody>
          <a:bodyPr vert="horz" lIns="91440" tIns="45720" rIns="91440" bIns="45720" rtlCol="0" anchor="t">
            <a:normAutofit/>
          </a:bodyPr>
          <a:lstStyle/>
          <a:p>
            <a:pPr defTabSz="914400">
              <a:lnSpc>
                <a:spcPts val="3240"/>
              </a:lnSpc>
              <a:spcAft>
                <a:spcPts val="600"/>
              </a:spcAft>
            </a:pPr>
            <a:r>
              <a:rPr lang="sv-SE" sz="1200" dirty="0" err="1">
                <a:solidFill>
                  <a:schemeClr val="bg1"/>
                </a:solidFill>
              </a:rPr>
              <a:t>Velfærdsteknologipionererne</a:t>
            </a:r>
            <a:r>
              <a:rPr lang="sv-SE" sz="1200" dirty="0">
                <a:solidFill>
                  <a:schemeClr val="bg1"/>
                </a:solidFill>
              </a:rPr>
              <a:t> i Aarhus </a:t>
            </a:r>
            <a:r>
              <a:rPr lang="sv-SE" sz="1200" dirty="0" err="1">
                <a:solidFill>
                  <a:schemeClr val="bg1"/>
                </a:solidFill>
              </a:rPr>
              <a:t>Kommune</a:t>
            </a:r>
            <a:r>
              <a:rPr lang="sv-SE" sz="1200" dirty="0">
                <a:solidFill>
                  <a:schemeClr val="bg1"/>
                </a:solidFill>
              </a:rPr>
              <a:t> har en </a:t>
            </a:r>
            <a:r>
              <a:rPr lang="sv-SE" sz="1200" dirty="0" err="1">
                <a:solidFill>
                  <a:schemeClr val="bg1"/>
                </a:solidFill>
              </a:rPr>
              <a:t>nøglefunktion</a:t>
            </a:r>
            <a:r>
              <a:rPr lang="sv-SE" sz="1200" dirty="0">
                <a:solidFill>
                  <a:schemeClr val="bg1"/>
                </a:solidFill>
              </a:rPr>
              <a:t>, når kommunen </a:t>
            </a:r>
            <a:r>
              <a:rPr lang="sv-SE" sz="1200" dirty="0" err="1">
                <a:solidFill>
                  <a:schemeClr val="bg1"/>
                </a:solidFill>
              </a:rPr>
              <a:t>implementerer</a:t>
            </a:r>
            <a:r>
              <a:rPr lang="sv-SE" sz="1200" dirty="0">
                <a:solidFill>
                  <a:schemeClr val="bg1"/>
                </a:solidFill>
              </a:rPr>
              <a:t> ny teknologi. </a:t>
            </a:r>
            <a:r>
              <a:rPr lang="sv-SE" sz="1200" dirty="0" err="1">
                <a:solidFill>
                  <a:schemeClr val="bg1"/>
                </a:solidFill>
              </a:rPr>
              <a:t>Pionererne</a:t>
            </a:r>
            <a:r>
              <a:rPr lang="sv-SE" sz="1200" dirty="0">
                <a:solidFill>
                  <a:schemeClr val="bg1"/>
                </a:solidFill>
              </a:rPr>
              <a:t> skal bistå </a:t>
            </a:r>
            <a:r>
              <a:rPr lang="sv-SE" sz="1200" dirty="0" err="1">
                <a:solidFill>
                  <a:schemeClr val="bg1"/>
                </a:solidFill>
              </a:rPr>
              <a:t>lederne</a:t>
            </a:r>
            <a:r>
              <a:rPr lang="sv-SE" sz="1200" dirty="0">
                <a:solidFill>
                  <a:schemeClr val="bg1"/>
                </a:solidFill>
              </a:rPr>
              <a:t> i, at </a:t>
            </a:r>
            <a:r>
              <a:rPr lang="sv-SE" sz="1200" dirty="0" err="1">
                <a:solidFill>
                  <a:schemeClr val="bg1"/>
                </a:solidFill>
              </a:rPr>
              <a:t>velfærdsteknologi</a:t>
            </a:r>
            <a:r>
              <a:rPr lang="sv-SE" sz="1200" dirty="0">
                <a:solidFill>
                  <a:schemeClr val="bg1"/>
                </a:solidFill>
              </a:rPr>
              <a:t> er på </a:t>
            </a:r>
            <a:r>
              <a:rPr lang="sv-SE" sz="1200" dirty="0" err="1">
                <a:solidFill>
                  <a:schemeClr val="bg1"/>
                </a:solidFill>
              </a:rPr>
              <a:t>dagsordenen</a:t>
            </a:r>
            <a:r>
              <a:rPr lang="sv-SE" sz="1200" dirty="0">
                <a:solidFill>
                  <a:schemeClr val="bg1"/>
                </a:solidFill>
              </a:rPr>
              <a:t>, </a:t>
            </a:r>
            <a:r>
              <a:rPr lang="sv-SE" sz="1200" dirty="0" err="1">
                <a:solidFill>
                  <a:schemeClr val="bg1"/>
                </a:solidFill>
              </a:rPr>
              <a:t>og</a:t>
            </a:r>
            <a:r>
              <a:rPr lang="sv-SE" sz="1200" dirty="0">
                <a:solidFill>
                  <a:schemeClr val="bg1"/>
                </a:solidFill>
              </a:rPr>
              <a:t> at nye </a:t>
            </a:r>
            <a:r>
              <a:rPr lang="sv-SE" sz="1200" dirty="0" err="1">
                <a:solidFill>
                  <a:schemeClr val="bg1"/>
                </a:solidFill>
              </a:rPr>
              <a:t>medarbejdere</a:t>
            </a:r>
            <a:r>
              <a:rPr lang="sv-SE" sz="1200" dirty="0">
                <a:solidFill>
                  <a:schemeClr val="bg1"/>
                </a:solidFill>
              </a:rPr>
              <a:t> </a:t>
            </a:r>
            <a:r>
              <a:rPr lang="sv-SE" sz="1200" dirty="0" err="1">
                <a:solidFill>
                  <a:schemeClr val="bg1"/>
                </a:solidFill>
              </a:rPr>
              <a:t>løbende</a:t>
            </a:r>
            <a:r>
              <a:rPr lang="sv-SE" sz="1200" dirty="0">
                <a:solidFill>
                  <a:schemeClr val="bg1"/>
                </a:solidFill>
              </a:rPr>
              <a:t> </a:t>
            </a:r>
            <a:r>
              <a:rPr lang="sv-SE" sz="1200" dirty="0" err="1">
                <a:solidFill>
                  <a:schemeClr val="bg1"/>
                </a:solidFill>
              </a:rPr>
              <a:t>oplæres</a:t>
            </a:r>
            <a:r>
              <a:rPr lang="sv-SE" sz="1200" dirty="0">
                <a:solidFill>
                  <a:schemeClr val="bg1"/>
                </a:solidFill>
              </a:rPr>
              <a:t> i </a:t>
            </a:r>
            <a:r>
              <a:rPr lang="sv-SE" sz="1200" dirty="0" err="1">
                <a:solidFill>
                  <a:schemeClr val="bg1"/>
                </a:solidFill>
              </a:rPr>
              <a:t>velfærdsteknologi</a:t>
            </a:r>
            <a:r>
              <a:rPr lang="sv-SE" sz="1200" dirty="0">
                <a:solidFill>
                  <a:schemeClr val="bg1"/>
                </a:solidFill>
              </a:rPr>
              <a:t>. </a:t>
            </a:r>
            <a:r>
              <a:rPr lang="sv-SE" sz="1200" dirty="0" err="1">
                <a:solidFill>
                  <a:schemeClr val="bg1"/>
                </a:solidFill>
              </a:rPr>
              <a:t>Pionererne</a:t>
            </a:r>
            <a:r>
              <a:rPr lang="sv-SE" sz="1200" dirty="0">
                <a:solidFill>
                  <a:schemeClr val="bg1"/>
                </a:solidFill>
              </a:rPr>
              <a:t> skal </a:t>
            </a:r>
            <a:r>
              <a:rPr lang="sv-SE" sz="1200" dirty="0" err="1">
                <a:solidFill>
                  <a:schemeClr val="bg1"/>
                </a:solidFill>
              </a:rPr>
              <a:t>understøtte</a:t>
            </a:r>
            <a:r>
              <a:rPr lang="sv-SE" sz="1200" dirty="0">
                <a:solidFill>
                  <a:schemeClr val="bg1"/>
                </a:solidFill>
              </a:rPr>
              <a:t>, </a:t>
            </a:r>
            <a:r>
              <a:rPr lang="sv-SE" sz="1200" dirty="0" err="1">
                <a:solidFill>
                  <a:schemeClr val="bg1"/>
                </a:solidFill>
              </a:rPr>
              <a:t>supervisere</a:t>
            </a:r>
            <a:r>
              <a:rPr lang="sv-SE" sz="1200" dirty="0">
                <a:solidFill>
                  <a:schemeClr val="bg1"/>
                </a:solidFill>
              </a:rPr>
              <a:t> </a:t>
            </a:r>
            <a:r>
              <a:rPr lang="sv-SE" sz="1200" dirty="0" err="1">
                <a:solidFill>
                  <a:schemeClr val="bg1"/>
                </a:solidFill>
              </a:rPr>
              <a:t>og</a:t>
            </a:r>
            <a:r>
              <a:rPr lang="sv-SE" sz="1200" dirty="0">
                <a:solidFill>
                  <a:schemeClr val="bg1"/>
                </a:solidFill>
              </a:rPr>
              <a:t> </a:t>
            </a:r>
            <a:r>
              <a:rPr lang="sv-SE" sz="1200" dirty="0" err="1">
                <a:solidFill>
                  <a:schemeClr val="bg1"/>
                </a:solidFill>
              </a:rPr>
              <a:t>dokumentere</a:t>
            </a:r>
            <a:r>
              <a:rPr lang="sv-SE" sz="1200" dirty="0">
                <a:solidFill>
                  <a:schemeClr val="bg1"/>
                </a:solidFill>
              </a:rPr>
              <a:t> </a:t>
            </a:r>
            <a:r>
              <a:rPr lang="sv-SE" sz="1200" dirty="0" err="1">
                <a:solidFill>
                  <a:schemeClr val="bg1"/>
                </a:solidFill>
              </a:rPr>
              <a:t>arbejdet</a:t>
            </a:r>
            <a:r>
              <a:rPr lang="sv-SE" sz="1200" dirty="0">
                <a:solidFill>
                  <a:schemeClr val="bg1"/>
                </a:solidFill>
              </a:rPr>
              <a:t> med </a:t>
            </a:r>
            <a:r>
              <a:rPr lang="sv-SE" sz="1200" dirty="0" err="1">
                <a:solidFill>
                  <a:schemeClr val="bg1"/>
                </a:solidFill>
              </a:rPr>
              <a:t>velfærdsteknologi</a:t>
            </a:r>
            <a:r>
              <a:rPr lang="sv-SE" sz="1200" dirty="0">
                <a:solidFill>
                  <a:schemeClr val="bg1"/>
                </a:solidFill>
              </a:rPr>
              <a:t>. Samtidig </a:t>
            </a:r>
            <a:r>
              <a:rPr lang="sv-SE" sz="1200" dirty="0" err="1">
                <a:solidFill>
                  <a:schemeClr val="bg1"/>
                </a:solidFill>
              </a:rPr>
              <a:t>fungerer</a:t>
            </a:r>
            <a:r>
              <a:rPr lang="sv-SE" sz="1200" dirty="0">
                <a:solidFill>
                  <a:schemeClr val="bg1"/>
                </a:solidFill>
              </a:rPr>
              <a:t> de som </a:t>
            </a:r>
            <a:r>
              <a:rPr lang="sv-SE" sz="1200" dirty="0" err="1">
                <a:solidFill>
                  <a:schemeClr val="bg1"/>
                </a:solidFill>
              </a:rPr>
              <a:t>bindeled</a:t>
            </a:r>
            <a:r>
              <a:rPr lang="sv-SE" sz="1200" dirty="0">
                <a:solidFill>
                  <a:schemeClr val="bg1"/>
                </a:solidFill>
              </a:rPr>
              <a:t> </a:t>
            </a:r>
            <a:r>
              <a:rPr lang="sv-SE" sz="1200" dirty="0" err="1">
                <a:solidFill>
                  <a:schemeClr val="bg1"/>
                </a:solidFill>
              </a:rPr>
              <a:t>til</a:t>
            </a:r>
            <a:r>
              <a:rPr lang="sv-SE" sz="1200" dirty="0">
                <a:solidFill>
                  <a:schemeClr val="bg1"/>
                </a:solidFill>
              </a:rPr>
              <a:t> </a:t>
            </a:r>
            <a:r>
              <a:rPr lang="sv-SE" sz="1200" dirty="0" err="1">
                <a:solidFill>
                  <a:schemeClr val="bg1"/>
                </a:solidFill>
              </a:rPr>
              <a:t>leverandørerne</a:t>
            </a:r>
            <a:r>
              <a:rPr lang="sv-SE" sz="1200" dirty="0">
                <a:solidFill>
                  <a:schemeClr val="bg1"/>
                </a:solidFill>
              </a:rPr>
              <a:t> </a:t>
            </a:r>
            <a:r>
              <a:rPr lang="sv-SE" sz="1200" dirty="0" err="1">
                <a:solidFill>
                  <a:schemeClr val="bg1"/>
                </a:solidFill>
              </a:rPr>
              <a:t>og</a:t>
            </a:r>
            <a:r>
              <a:rPr lang="sv-SE" sz="1200" dirty="0">
                <a:solidFill>
                  <a:schemeClr val="bg1"/>
                </a:solidFill>
              </a:rPr>
              <a:t> de tekniske </a:t>
            </a:r>
            <a:r>
              <a:rPr lang="sv-SE" sz="1200" dirty="0" err="1">
                <a:solidFill>
                  <a:schemeClr val="bg1"/>
                </a:solidFill>
              </a:rPr>
              <a:t>servicemedarbejdere</a:t>
            </a:r>
            <a:r>
              <a:rPr lang="sv-SE" sz="1200" dirty="0">
                <a:solidFill>
                  <a:schemeClr val="bg1"/>
                </a:solidFill>
              </a:rPr>
              <a:t>. </a:t>
            </a:r>
            <a:r>
              <a:rPr lang="sv-SE" sz="1200" dirty="0" err="1">
                <a:solidFill>
                  <a:schemeClr val="bg1"/>
                </a:solidFill>
              </a:rPr>
              <a:t>Pionererne</a:t>
            </a:r>
            <a:r>
              <a:rPr lang="sv-SE" sz="1200" dirty="0">
                <a:solidFill>
                  <a:schemeClr val="bg1"/>
                </a:solidFill>
              </a:rPr>
              <a:t> var i regi </a:t>
            </a:r>
            <a:r>
              <a:rPr lang="sv-SE" sz="1200" dirty="0" err="1">
                <a:solidFill>
                  <a:schemeClr val="bg1"/>
                </a:solidFill>
              </a:rPr>
              <a:t>af</a:t>
            </a:r>
            <a:r>
              <a:rPr lang="sv-SE" sz="1200" dirty="0">
                <a:solidFill>
                  <a:schemeClr val="bg1"/>
                </a:solidFill>
              </a:rPr>
              <a:t> CW Nordic på et 3-dages </a:t>
            </a:r>
            <a:r>
              <a:rPr lang="sv-SE" sz="1200" dirty="0" err="1">
                <a:solidFill>
                  <a:schemeClr val="bg1"/>
                </a:solidFill>
              </a:rPr>
              <a:t>kompetenceforløb</a:t>
            </a:r>
            <a:r>
              <a:rPr lang="sv-SE" sz="1200" dirty="0">
                <a:solidFill>
                  <a:schemeClr val="bg1"/>
                </a:solidFill>
              </a:rPr>
              <a:t> med fokus på </a:t>
            </a:r>
            <a:r>
              <a:rPr lang="sv-SE" sz="1200" dirty="0" err="1">
                <a:solidFill>
                  <a:schemeClr val="bg1"/>
                </a:solidFill>
              </a:rPr>
              <a:t>forskellige</a:t>
            </a:r>
            <a:r>
              <a:rPr lang="sv-SE" sz="1200" dirty="0">
                <a:solidFill>
                  <a:schemeClr val="bg1"/>
                </a:solidFill>
              </a:rPr>
              <a:t> </a:t>
            </a:r>
            <a:r>
              <a:rPr lang="sv-SE" sz="1200" dirty="0" err="1">
                <a:solidFill>
                  <a:schemeClr val="bg1"/>
                </a:solidFill>
              </a:rPr>
              <a:t>emner</a:t>
            </a:r>
            <a:r>
              <a:rPr lang="sv-SE" sz="1200" dirty="0">
                <a:solidFill>
                  <a:schemeClr val="bg1"/>
                </a:solidFill>
              </a:rPr>
              <a:t> som </a:t>
            </a:r>
            <a:r>
              <a:rPr lang="sv-SE" sz="1200" dirty="0" err="1">
                <a:solidFill>
                  <a:schemeClr val="bg1"/>
                </a:solidFill>
              </a:rPr>
              <a:t>fx</a:t>
            </a:r>
            <a:r>
              <a:rPr lang="sv-SE" sz="1200" dirty="0">
                <a:solidFill>
                  <a:schemeClr val="bg1"/>
                </a:solidFill>
              </a:rPr>
              <a:t> </a:t>
            </a:r>
            <a:r>
              <a:rPr lang="sv-SE" sz="1200" dirty="0" err="1">
                <a:solidFill>
                  <a:schemeClr val="bg1"/>
                </a:solidFill>
              </a:rPr>
              <a:t>behovsafdækning</a:t>
            </a:r>
            <a:r>
              <a:rPr lang="sv-SE" sz="1200" dirty="0">
                <a:solidFill>
                  <a:schemeClr val="bg1"/>
                </a:solidFill>
              </a:rPr>
              <a:t>, etiske </a:t>
            </a:r>
            <a:r>
              <a:rPr lang="sv-SE" sz="1200" dirty="0" err="1">
                <a:solidFill>
                  <a:schemeClr val="bg1"/>
                </a:solidFill>
              </a:rPr>
              <a:t>dilemmaer</a:t>
            </a:r>
            <a:r>
              <a:rPr lang="sv-SE" sz="1200" dirty="0">
                <a:solidFill>
                  <a:schemeClr val="bg1"/>
                </a:solidFill>
              </a:rPr>
              <a:t> </a:t>
            </a:r>
            <a:r>
              <a:rPr lang="sv-SE" sz="1200" dirty="0" err="1">
                <a:solidFill>
                  <a:schemeClr val="bg1"/>
                </a:solidFill>
              </a:rPr>
              <a:t>og</a:t>
            </a:r>
            <a:r>
              <a:rPr lang="sv-SE" sz="1200" dirty="0">
                <a:solidFill>
                  <a:schemeClr val="bg1"/>
                </a:solidFill>
              </a:rPr>
              <a:t> innovation.</a:t>
            </a:r>
            <a:endParaRPr lang="en-US" sz="1600" dirty="0">
              <a:solidFill>
                <a:schemeClr val="bg1"/>
              </a:solidFill>
            </a:endParaRPr>
          </a:p>
        </p:txBody>
      </p:sp>
      <p:pic>
        <p:nvPicPr>
          <p:cNvPr id="3" name="Onlinemedia 2" descr="CareWare Nordic - AMU 2022">
            <a:hlinkClick r:id="" action="ppaction://media"/>
            <a:extLst>
              <a:ext uri="{FF2B5EF4-FFF2-40B4-BE49-F238E27FC236}">
                <a16:creationId xmlns:a16="http://schemas.microsoft.com/office/drawing/2014/main" id="{F96EE5DE-CB50-E3A8-F57E-FFE0C0237F84}"/>
              </a:ext>
            </a:extLst>
          </p:cNvPr>
          <p:cNvPicPr>
            <a:picLocks noRot="1" noChangeAspect="1"/>
          </p:cNvPicPr>
          <p:nvPr>
            <a:videoFile r:link="rId1"/>
          </p:nvPr>
        </p:nvPicPr>
        <p:blipFill>
          <a:blip r:embed="rId3"/>
          <a:stretch>
            <a:fillRect/>
          </a:stretch>
        </p:blipFill>
        <p:spPr>
          <a:xfrm>
            <a:off x="6747682" y="3402892"/>
            <a:ext cx="5525874" cy="3122119"/>
          </a:xfrm>
          <a:prstGeom prst="rect">
            <a:avLst/>
          </a:prstGeom>
        </p:spPr>
      </p:pic>
      <p:sp>
        <p:nvSpPr>
          <p:cNvPr id="10" name="Rubrik 1">
            <a:extLst>
              <a:ext uri="{FF2B5EF4-FFF2-40B4-BE49-F238E27FC236}">
                <a16:creationId xmlns:a16="http://schemas.microsoft.com/office/drawing/2014/main" id="{DE3A37EC-FEFB-58BB-2981-CF86C441FE47}"/>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KOMPETENCEUDVIKLING</a:t>
            </a:r>
            <a:endParaRPr lang="sv-SE" sz="900" dirty="0">
              <a:solidFill>
                <a:schemeClr val="bg1"/>
              </a:solidFill>
              <a:latin typeface="+mn-lt"/>
            </a:endParaRPr>
          </a:p>
        </p:txBody>
      </p:sp>
    </p:spTree>
    <p:extLst>
      <p:ext uri="{BB962C8B-B14F-4D97-AF65-F5344CB8AC3E}">
        <p14:creationId xmlns:p14="http://schemas.microsoft.com/office/powerpoint/2010/main" val="38180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E82F84-31FF-2D7D-F8E4-9980CFD003B1}"/>
              </a:ext>
            </a:extLst>
          </p:cNvPr>
          <p:cNvSpPr>
            <a:spLocks noGrp="1"/>
          </p:cNvSpPr>
          <p:nvPr>
            <p:ph type="title"/>
          </p:nvPr>
        </p:nvSpPr>
        <p:spPr/>
        <p:txBody>
          <a:bodyPr/>
          <a:lstStyle/>
          <a:p>
            <a:r>
              <a:rPr lang="sv-SE" dirty="0" err="1"/>
              <a:t>Hvis</a:t>
            </a:r>
            <a:r>
              <a:rPr lang="sv-SE" dirty="0"/>
              <a:t> du vil vide </a:t>
            </a:r>
            <a:r>
              <a:rPr lang="sv-SE" dirty="0" err="1"/>
              <a:t>mere</a:t>
            </a:r>
            <a:endParaRPr lang="sv-SE" dirty="0"/>
          </a:p>
        </p:txBody>
      </p:sp>
      <p:sp>
        <p:nvSpPr>
          <p:cNvPr id="3" name="Platshållare för innehåll 2">
            <a:extLst>
              <a:ext uri="{FF2B5EF4-FFF2-40B4-BE49-F238E27FC236}">
                <a16:creationId xmlns:a16="http://schemas.microsoft.com/office/drawing/2014/main" id="{8EBE9E88-D1FA-51B8-365D-279FFE38EEDA}"/>
              </a:ext>
            </a:extLst>
          </p:cNvPr>
          <p:cNvSpPr>
            <a:spLocks noGrp="1"/>
          </p:cNvSpPr>
          <p:nvPr>
            <p:ph idx="1"/>
          </p:nvPr>
        </p:nvSpPr>
        <p:spPr/>
        <p:txBody>
          <a:bodyPr vert="horz" lIns="91440" tIns="45720" rIns="91440" bIns="45720" rtlCol="0" anchor="t">
            <a:normAutofit/>
          </a:bodyPr>
          <a:lstStyle/>
          <a:p>
            <a:pPr>
              <a:lnSpc>
                <a:spcPct val="150000"/>
              </a:lnSpc>
            </a:pPr>
            <a:r>
              <a:rPr lang="en-US" sz="2000" dirty="0" err="1"/>
              <a:t>Flere</a:t>
            </a:r>
            <a:r>
              <a:rPr lang="en-US" sz="2000" dirty="0"/>
              <a:t> film </a:t>
            </a:r>
            <a:r>
              <a:rPr lang="en-US" sz="2000" dirty="0" err="1"/>
              <a:t>fra</a:t>
            </a:r>
            <a:r>
              <a:rPr lang="en-US" sz="2000" dirty="0"/>
              <a:t> </a:t>
            </a:r>
            <a:r>
              <a:rPr lang="en-US" sz="2000" dirty="0" err="1"/>
              <a:t>projektet</a:t>
            </a:r>
            <a:r>
              <a:rPr lang="en-US" sz="2000" dirty="0"/>
              <a:t> finds </a:t>
            </a:r>
            <a:r>
              <a:rPr lang="en-US" sz="2000" dirty="0" err="1"/>
              <a:t>på</a:t>
            </a:r>
            <a:r>
              <a:rPr lang="en-US" sz="2000" dirty="0"/>
              <a:t> </a:t>
            </a:r>
            <a:r>
              <a:rPr lang="en-US" sz="2000" dirty="0" err="1"/>
              <a:t>vores</a:t>
            </a:r>
            <a:r>
              <a:rPr lang="en-US" sz="2000" dirty="0"/>
              <a:t> </a:t>
            </a:r>
            <a:r>
              <a:rPr lang="en-US" sz="2000" dirty="0" err="1">
                <a:hlinkClick r:id="rId2">
                  <a:extLst>
                    <a:ext uri="{A12FA001-AC4F-418D-AE19-62706E023703}">
                      <ahyp:hlinkClr xmlns:ahyp="http://schemas.microsoft.com/office/drawing/2018/hyperlinkcolor" val="tx"/>
                    </a:ext>
                  </a:extLst>
                </a:hlinkClick>
              </a:rPr>
              <a:t>youtube-kanal</a:t>
            </a:r>
            <a:r>
              <a:rPr lang="en-US" sz="2000" dirty="0"/>
              <a:t> </a:t>
            </a:r>
            <a:br>
              <a:rPr lang="en-US" sz="2000" dirty="0"/>
            </a:br>
            <a:r>
              <a:rPr lang="en-US" sz="2000" dirty="0"/>
              <a:t>Se </a:t>
            </a:r>
            <a:r>
              <a:rPr lang="en-US" sz="2000" dirty="0" err="1"/>
              <a:t>vores</a:t>
            </a:r>
            <a:r>
              <a:rPr lang="en-US" sz="2000" dirty="0"/>
              <a:t> </a:t>
            </a:r>
            <a:r>
              <a:rPr lang="en-US" sz="2000" dirty="0" err="1"/>
              <a:t>hjemmeside</a:t>
            </a:r>
            <a:r>
              <a:rPr lang="en-US" sz="2000" dirty="0"/>
              <a:t> </a:t>
            </a:r>
            <a:r>
              <a:rPr lang="da-DK" sz="2000" dirty="0">
                <a:hlinkClick r:id="rId3"/>
              </a:rPr>
              <a:t>CareWare Nordic</a:t>
            </a:r>
            <a:r>
              <a:rPr lang="en-US" sz="2000" dirty="0"/>
              <a:t> for at </a:t>
            </a:r>
            <a:r>
              <a:rPr lang="en-US" sz="2000" dirty="0" err="1"/>
              <a:t>læse</a:t>
            </a:r>
            <a:r>
              <a:rPr lang="en-US" sz="2000" dirty="0"/>
              <a:t> mere om </a:t>
            </a:r>
            <a:r>
              <a:rPr lang="en-US" sz="2000" dirty="0" err="1"/>
              <a:t>vores</a:t>
            </a:r>
            <a:r>
              <a:rPr lang="en-US" sz="2000" dirty="0"/>
              <a:t> </a:t>
            </a:r>
            <a:r>
              <a:rPr lang="en-US" sz="2000" dirty="0" err="1"/>
              <a:t>arbejde</a:t>
            </a:r>
            <a:r>
              <a:rPr lang="en-US" sz="2000" dirty="0"/>
              <a:t>.</a:t>
            </a:r>
          </a:p>
          <a:p>
            <a:pPr marL="0" indent="0">
              <a:lnSpc>
                <a:spcPct val="150000"/>
              </a:lnSpc>
              <a:buNone/>
            </a:pPr>
            <a:endParaRPr lang="en-US" sz="2000" b="1" dirty="0"/>
          </a:p>
          <a:p>
            <a:pPr marL="0" indent="0">
              <a:lnSpc>
                <a:spcPct val="150000"/>
              </a:lnSpc>
              <a:buNone/>
            </a:pPr>
            <a:r>
              <a:rPr lang="en-US" sz="2000" b="1" dirty="0"/>
              <a:t>Kontakt </a:t>
            </a:r>
            <a:r>
              <a:rPr lang="en-US" sz="2000" b="1" dirty="0" err="1"/>
              <a:t>os</a:t>
            </a:r>
            <a:r>
              <a:rPr lang="en-US" sz="2000" b="1" dirty="0"/>
              <a:t>, </a:t>
            </a:r>
            <a:r>
              <a:rPr lang="en-US" sz="2000" b="1" dirty="0" err="1"/>
              <a:t>hvis</a:t>
            </a:r>
            <a:r>
              <a:rPr lang="en-US" sz="2000" b="1" dirty="0"/>
              <a:t> du er </a:t>
            </a:r>
            <a:r>
              <a:rPr lang="en-US" sz="2000" b="1" dirty="0" err="1"/>
              <a:t>interesseret</a:t>
            </a:r>
            <a:r>
              <a:rPr lang="en-US" sz="2000" b="1" dirty="0"/>
              <a:t> i at vide mere om </a:t>
            </a:r>
            <a:r>
              <a:rPr lang="en-US" sz="2000" b="1" dirty="0" err="1"/>
              <a:t>eller</a:t>
            </a:r>
            <a:r>
              <a:rPr lang="en-US" sz="2000" b="1" dirty="0"/>
              <a:t> at deltage i:</a:t>
            </a:r>
          </a:p>
          <a:p>
            <a:pPr>
              <a:lnSpc>
                <a:spcPct val="150000"/>
              </a:lnSpc>
            </a:pPr>
            <a:r>
              <a:rPr lang="en-US" sz="2000" dirty="0"/>
              <a:t>Springboards, </a:t>
            </a:r>
            <a:r>
              <a:rPr lang="en-US" sz="2000" dirty="0" err="1"/>
              <a:t>kontakt</a:t>
            </a:r>
            <a:r>
              <a:rPr lang="en-US" sz="2000" dirty="0"/>
              <a:t> TUCV </a:t>
            </a:r>
            <a:r>
              <a:rPr lang="da-DK" sz="2000" dirty="0">
                <a:hlinkClick r:id="rId4"/>
              </a:rPr>
              <a:t>Test- og Udviklingscenter for Velfærdsteknologi (tucv.dk)</a:t>
            </a:r>
            <a:r>
              <a:rPr lang="da-DK" sz="2000" dirty="0"/>
              <a:t> </a:t>
            </a:r>
            <a:r>
              <a:rPr lang="en-US" sz="2000" dirty="0" err="1"/>
              <a:t>og</a:t>
            </a:r>
            <a:r>
              <a:rPr lang="en-US" sz="2000" dirty="0"/>
              <a:t> </a:t>
            </a:r>
            <a:r>
              <a:rPr lang="en-US" sz="2000" dirty="0" err="1"/>
              <a:t>DokkX</a:t>
            </a:r>
            <a:r>
              <a:rPr lang="en-US" sz="2000" dirty="0"/>
              <a:t>: </a:t>
            </a:r>
            <a:r>
              <a:rPr lang="da-DK" sz="2000" dirty="0">
                <a:hlinkClick r:id="rId5"/>
              </a:rPr>
              <a:t>Kontakt (aarhus.dk</a:t>
            </a:r>
            <a:r>
              <a:rPr lang="da-DK" sz="1050" dirty="0">
                <a:hlinkClick r:id="rId5"/>
              </a:rPr>
              <a:t>) </a:t>
            </a:r>
            <a:r>
              <a:rPr lang="en-US" sz="2000" dirty="0"/>
              <a:t>i </a:t>
            </a:r>
            <a:r>
              <a:rPr lang="en-US" sz="2000" dirty="0" err="1"/>
              <a:t>Danmark</a:t>
            </a:r>
            <a:r>
              <a:rPr lang="en-US" sz="2000" dirty="0"/>
              <a:t> </a:t>
            </a:r>
            <a:r>
              <a:rPr lang="en-US" sz="2000" dirty="0" err="1"/>
              <a:t>eller</a:t>
            </a:r>
            <a:r>
              <a:rPr lang="en-US" sz="2000" dirty="0"/>
              <a:t> Leap for Life </a:t>
            </a:r>
            <a:r>
              <a:rPr lang="da-DK" sz="2000" dirty="0">
                <a:hlinkClick r:id="rId6"/>
              </a:rPr>
              <a:t>Möjligheter - Leap for Life</a:t>
            </a:r>
            <a:r>
              <a:rPr lang="da-DK" sz="2000" dirty="0"/>
              <a:t> </a:t>
            </a:r>
            <a:r>
              <a:rPr lang="en-US" sz="2000" dirty="0" err="1"/>
              <a:t>i</a:t>
            </a:r>
            <a:r>
              <a:rPr lang="en-US" sz="2000" dirty="0"/>
              <a:t> Sverige.</a:t>
            </a:r>
          </a:p>
          <a:p>
            <a:pPr>
              <a:lnSpc>
                <a:spcPct val="150000"/>
              </a:lnSpc>
            </a:pPr>
            <a:r>
              <a:rPr lang="en-US" sz="2000" dirty="0" err="1"/>
              <a:t>Præsentationsdage</a:t>
            </a:r>
            <a:r>
              <a:rPr lang="en-US" sz="2000" dirty="0"/>
              <a:t>, </a:t>
            </a:r>
            <a:r>
              <a:rPr lang="en-US" sz="2000" dirty="0" err="1"/>
              <a:t>kontakt</a:t>
            </a:r>
            <a:r>
              <a:rPr lang="en-US" sz="2000" dirty="0"/>
              <a:t> DokkX: </a:t>
            </a:r>
            <a:r>
              <a:rPr lang="da-DK" sz="2000" dirty="0">
                <a:hlinkClick r:id="rId7"/>
              </a:rPr>
              <a:t>Præsentationsdage (careware.dk)</a:t>
            </a:r>
            <a:r>
              <a:rPr lang="da-DK" sz="2000" dirty="0"/>
              <a:t> </a:t>
            </a:r>
            <a:endParaRPr lang="en-US" sz="2000" dirty="0"/>
          </a:p>
          <a:p>
            <a:pPr>
              <a:lnSpc>
                <a:spcPct val="150000"/>
              </a:lnSpc>
            </a:pPr>
            <a:r>
              <a:rPr lang="en-US" sz="2000" dirty="0"/>
              <a:t>Innovation Jam, </a:t>
            </a:r>
            <a:r>
              <a:rPr lang="en-US" sz="2000" dirty="0" err="1"/>
              <a:t>kontakt</a:t>
            </a:r>
            <a:r>
              <a:rPr lang="en-US" sz="2000" dirty="0"/>
              <a:t> </a:t>
            </a:r>
            <a:r>
              <a:rPr lang="en-US" sz="2000" dirty="0">
                <a:hlinkClick r:id="rId8"/>
              </a:rPr>
              <a:t>Leap for Life</a:t>
            </a:r>
          </a:p>
          <a:p>
            <a:pPr>
              <a:lnSpc>
                <a:spcPct val="150000"/>
              </a:lnSpc>
            </a:pPr>
            <a:r>
              <a:rPr lang="en-US" sz="2000" dirty="0" err="1"/>
              <a:t>Undervisningsforløb</a:t>
            </a:r>
            <a:r>
              <a:rPr lang="en-US" sz="2000" dirty="0"/>
              <a:t> i </a:t>
            </a:r>
            <a:r>
              <a:rPr lang="en-US" sz="2000" dirty="0" err="1"/>
              <a:t>Velfærdsteknologi</a:t>
            </a:r>
            <a:r>
              <a:rPr lang="en-US" sz="2000" dirty="0"/>
              <a:t> for </a:t>
            </a:r>
            <a:r>
              <a:rPr lang="en-US" sz="2000" dirty="0" err="1"/>
              <a:t>studerende</a:t>
            </a:r>
            <a:r>
              <a:rPr lang="en-US" sz="2000" dirty="0"/>
              <a:t> og </a:t>
            </a:r>
            <a:r>
              <a:rPr lang="en-US" sz="2000" dirty="0" err="1"/>
              <a:t>medarbejdere</a:t>
            </a:r>
            <a:r>
              <a:rPr lang="en-US" sz="2000" dirty="0"/>
              <a:t>, </a:t>
            </a:r>
            <a:r>
              <a:rPr lang="en-US" sz="2000" dirty="0" err="1"/>
              <a:t>kontakt</a:t>
            </a:r>
            <a:r>
              <a:rPr lang="en-US" sz="2000" dirty="0"/>
              <a:t> Aarhus </a:t>
            </a:r>
            <a:r>
              <a:rPr lang="en-US" sz="2000" dirty="0" err="1"/>
              <a:t>Kommune</a:t>
            </a:r>
            <a:r>
              <a:rPr lang="en-US" sz="2000" dirty="0"/>
              <a:t> </a:t>
            </a:r>
            <a:r>
              <a:rPr lang="da-DK" sz="2000" dirty="0">
                <a:hlinkClick r:id="rId9"/>
              </a:rPr>
              <a:t>LIV implementeringsguide (aarhus.dk)</a:t>
            </a:r>
            <a:r>
              <a:rPr lang="da-DK" sz="2000" dirty="0"/>
              <a:t> </a:t>
            </a:r>
            <a:endParaRPr lang="sv-SE" sz="2000" dirty="0"/>
          </a:p>
          <a:p>
            <a:pPr>
              <a:lnSpc>
                <a:spcPct val="150000"/>
              </a:lnSpc>
            </a:pPr>
            <a:endParaRPr lang="sv-SE" sz="2000" dirty="0"/>
          </a:p>
        </p:txBody>
      </p:sp>
    </p:spTree>
    <p:extLst>
      <p:ext uri="{BB962C8B-B14F-4D97-AF65-F5344CB8AC3E}">
        <p14:creationId xmlns:p14="http://schemas.microsoft.com/office/powerpoint/2010/main" val="352429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C869FB9-1DFF-A82F-E9FF-AEB43B13B2DE}"/>
              </a:ext>
            </a:extLst>
          </p:cNvPr>
          <p:cNvPicPr>
            <a:picLocks noChangeAspect="1"/>
          </p:cNvPicPr>
          <p:nvPr/>
        </p:nvPicPr>
        <p:blipFill>
          <a:blip r:embed="rId2"/>
          <a:stretch>
            <a:fillRect/>
          </a:stretch>
        </p:blipFill>
        <p:spPr>
          <a:xfrm>
            <a:off x="1418169" y="4674141"/>
            <a:ext cx="1467795" cy="1467795"/>
          </a:xfrm>
          <a:prstGeom prst="rect">
            <a:avLst/>
          </a:prstGeom>
        </p:spPr>
      </p:pic>
      <p:pic>
        <p:nvPicPr>
          <p:cNvPr id="6" name="Bildobjekt 5">
            <a:extLst>
              <a:ext uri="{FF2B5EF4-FFF2-40B4-BE49-F238E27FC236}">
                <a16:creationId xmlns:a16="http://schemas.microsoft.com/office/drawing/2014/main" id="{E4B5BC75-BEC9-026D-AC49-D25C35979913}"/>
              </a:ext>
            </a:extLst>
          </p:cNvPr>
          <p:cNvPicPr>
            <a:picLocks noChangeAspect="1"/>
          </p:cNvPicPr>
          <p:nvPr/>
        </p:nvPicPr>
        <p:blipFill>
          <a:blip r:embed="rId3"/>
          <a:stretch>
            <a:fillRect/>
          </a:stretch>
        </p:blipFill>
        <p:spPr>
          <a:xfrm>
            <a:off x="6772901" y="6608800"/>
            <a:ext cx="1953635" cy="1953635"/>
          </a:xfrm>
          <a:prstGeom prst="rect">
            <a:avLst/>
          </a:prstGeom>
        </p:spPr>
      </p:pic>
      <p:pic>
        <p:nvPicPr>
          <p:cNvPr id="7" name="Bildobjekt 6" descr="En bild som visar text&#10;&#10;Automatiskt genererad beskrivning">
            <a:extLst>
              <a:ext uri="{FF2B5EF4-FFF2-40B4-BE49-F238E27FC236}">
                <a16:creationId xmlns:a16="http://schemas.microsoft.com/office/drawing/2014/main" id="{67434AB4-C542-6E94-C7E5-C2DA0161001F}"/>
              </a:ext>
            </a:extLst>
          </p:cNvPr>
          <p:cNvPicPr>
            <a:picLocks noChangeAspect="1"/>
          </p:cNvPicPr>
          <p:nvPr/>
        </p:nvPicPr>
        <p:blipFill>
          <a:blip r:embed="rId4"/>
          <a:stretch>
            <a:fillRect/>
          </a:stretch>
        </p:blipFill>
        <p:spPr>
          <a:xfrm>
            <a:off x="3000112" y="3851279"/>
            <a:ext cx="3146350" cy="3146350"/>
          </a:xfrm>
          <a:prstGeom prst="rect">
            <a:avLst/>
          </a:prstGeom>
        </p:spPr>
      </p:pic>
      <p:pic>
        <p:nvPicPr>
          <p:cNvPr id="8" name="Bildobjekt 7">
            <a:extLst>
              <a:ext uri="{FF2B5EF4-FFF2-40B4-BE49-F238E27FC236}">
                <a16:creationId xmlns:a16="http://schemas.microsoft.com/office/drawing/2014/main" id="{F1596BF1-AE0F-1DB6-70E2-03F4F5BAE3C5}"/>
              </a:ext>
            </a:extLst>
          </p:cNvPr>
          <p:cNvPicPr>
            <a:picLocks noChangeAspect="1"/>
          </p:cNvPicPr>
          <p:nvPr/>
        </p:nvPicPr>
        <p:blipFill>
          <a:blip r:embed="rId5"/>
          <a:stretch>
            <a:fillRect/>
          </a:stretch>
        </p:blipFill>
        <p:spPr>
          <a:xfrm>
            <a:off x="6394578" y="5063275"/>
            <a:ext cx="1334359" cy="763920"/>
          </a:xfrm>
          <a:prstGeom prst="rect">
            <a:avLst/>
          </a:prstGeom>
        </p:spPr>
      </p:pic>
      <p:pic>
        <p:nvPicPr>
          <p:cNvPr id="9" name="Bildobjekt 8" descr="En bild som visar text&#10;&#10;Automatiskt genererad beskrivning">
            <a:extLst>
              <a:ext uri="{FF2B5EF4-FFF2-40B4-BE49-F238E27FC236}">
                <a16:creationId xmlns:a16="http://schemas.microsoft.com/office/drawing/2014/main" id="{06536310-38E5-A817-BA1C-BA63790CAC29}"/>
              </a:ext>
            </a:extLst>
          </p:cNvPr>
          <p:cNvPicPr>
            <a:picLocks noChangeAspect="1"/>
          </p:cNvPicPr>
          <p:nvPr/>
        </p:nvPicPr>
        <p:blipFill>
          <a:blip r:embed="rId6"/>
          <a:stretch>
            <a:fillRect/>
          </a:stretch>
        </p:blipFill>
        <p:spPr>
          <a:xfrm>
            <a:off x="8641441" y="5139319"/>
            <a:ext cx="2600289" cy="611832"/>
          </a:xfrm>
          <a:prstGeom prst="rect">
            <a:avLst/>
          </a:prstGeom>
        </p:spPr>
      </p:pic>
      <p:pic>
        <p:nvPicPr>
          <p:cNvPr id="10" name="Bildobjekt 9">
            <a:extLst>
              <a:ext uri="{FF2B5EF4-FFF2-40B4-BE49-F238E27FC236}">
                <a16:creationId xmlns:a16="http://schemas.microsoft.com/office/drawing/2014/main" id="{5784D734-F49D-4C04-07A6-D2114650CC80}"/>
              </a:ext>
            </a:extLst>
          </p:cNvPr>
          <p:cNvPicPr>
            <a:picLocks noChangeAspect="1"/>
          </p:cNvPicPr>
          <p:nvPr/>
        </p:nvPicPr>
        <p:blipFill rotWithShape="1">
          <a:blip r:embed="rId7"/>
          <a:srcRect l="27968" t="21637" r="33748" b="24817"/>
          <a:stretch/>
        </p:blipFill>
        <p:spPr>
          <a:xfrm>
            <a:off x="2276296" y="1229223"/>
            <a:ext cx="2511413" cy="2485159"/>
          </a:xfrm>
          <a:prstGeom prst="rect">
            <a:avLst/>
          </a:prstGeom>
        </p:spPr>
      </p:pic>
      <p:pic>
        <p:nvPicPr>
          <p:cNvPr id="3" name="Bildobjekt 2">
            <a:extLst>
              <a:ext uri="{FF2B5EF4-FFF2-40B4-BE49-F238E27FC236}">
                <a16:creationId xmlns:a16="http://schemas.microsoft.com/office/drawing/2014/main" id="{276020A4-353D-F9F4-2D29-092C3C3D2F3F}"/>
              </a:ext>
            </a:extLst>
          </p:cNvPr>
          <p:cNvPicPr>
            <a:picLocks noChangeAspect="1"/>
          </p:cNvPicPr>
          <p:nvPr/>
        </p:nvPicPr>
        <p:blipFill>
          <a:blip r:embed="rId8"/>
          <a:stretch>
            <a:fillRect/>
          </a:stretch>
        </p:blipFill>
        <p:spPr>
          <a:xfrm>
            <a:off x="9364749" y="7140231"/>
            <a:ext cx="2290007" cy="849211"/>
          </a:xfrm>
          <a:prstGeom prst="rect">
            <a:avLst/>
          </a:prstGeom>
        </p:spPr>
      </p:pic>
      <p:pic>
        <p:nvPicPr>
          <p:cNvPr id="12" name="Bildobjekt 11">
            <a:extLst>
              <a:ext uri="{FF2B5EF4-FFF2-40B4-BE49-F238E27FC236}">
                <a16:creationId xmlns:a16="http://schemas.microsoft.com/office/drawing/2014/main" id="{34980F06-59D4-675B-67C7-169208893304}"/>
              </a:ext>
            </a:extLst>
          </p:cNvPr>
          <p:cNvPicPr>
            <a:picLocks noChangeAspect="1"/>
          </p:cNvPicPr>
          <p:nvPr/>
        </p:nvPicPr>
        <p:blipFill>
          <a:blip r:embed="rId9"/>
          <a:stretch>
            <a:fillRect/>
          </a:stretch>
        </p:blipFill>
        <p:spPr>
          <a:xfrm>
            <a:off x="4043228" y="7047599"/>
            <a:ext cx="2193290" cy="1117600"/>
          </a:xfrm>
          <a:prstGeom prst="rect">
            <a:avLst/>
          </a:prstGeom>
        </p:spPr>
      </p:pic>
      <p:pic>
        <p:nvPicPr>
          <p:cNvPr id="14" name="Bildobjekt 13">
            <a:extLst>
              <a:ext uri="{FF2B5EF4-FFF2-40B4-BE49-F238E27FC236}">
                <a16:creationId xmlns:a16="http://schemas.microsoft.com/office/drawing/2014/main" id="{15141665-DE5E-CEE8-22A8-C1DF87E4A9A9}"/>
              </a:ext>
            </a:extLst>
          </p:cNvPr>
          <p:cNvPicPr>
            <a:picLocks noChangeAspect="1"/>
          </p:cNvPicPr>
          <p:nvPr/>
        </p:nvPicPr>
        <p:blipFill>
          <a:blip r:embed="rId10"/>
          <a:stretch>
            <a:fillRect/>
          </a:stretch>
        </p:blipFill>
        <p:spPr>
          <a:xfrm>
            <a:off x="779758" y="6690218"/>
            <a:ext cx="2731463" cy="1707669"/>
          </a:xfrm>
          <a:prstGeom prst="rect">
            <a:avLst/>
          </a:prstGeom>
        </p:spPr>
      </p:pic>
      <p:pic>
        <p:nvPicPr>
          <p:cNvPr id="15" name="Bildobjekt 14">
            <a:extLst>
              <a:ext uri="{FF2B5EF4-FFF2-40B4-BE49-F238E27FC236}">
                <a16:creationId xmlns:a16="http://schemas.microsoft.com/office/drawing/2014/main" id="{53936771-2EAE-F282-3B29-08A98C414029}"/>
              </a:ext>
            </a:extLst>
          </p:cNvPr>
          <p:cNvPicPr>
            <a:picLocks noChangeAspect="1"/>
          </p:cNvPicPr>
          <p:nvPr/>
        </p:nvPicPr>
        <p:blipFill rotWithShape="1">
          <a:blip r:embed="rId11"/>
          <a:srcRect r="21198"/>
          <a:stretch/>
        </p:blipFill>
        <p:spPr>
          <a:xfrm>
            <a:off x="6584932" y="2251411"/>
            <a:ext cx="3807082" cy="1038709"/>
          </a:xfrm>
          <a:prstGeom prst="rect">
            <a:avLst/>
          </a:prstGeom>
        </p:spPr>
      </p:pic>
    </p:spTree>
    <p:extLst>
      <p:ext uri="{BB962C8B-B14F-4D97-AF65-F5344CB8AC3E}">
        <p14:creationId xmlns:p14="http://schemas.microsoft.com/office/powerpoint/2010/main" val="309090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objekt 5" descr="En bild som visar golv, person, inomhus, skodon&#10;&#10;Automatiskt genererad beskrivning">
            <a:extLst>
              <a:ext uri="{FF2B5EF4-FFF2-40B4-BE49-F238E27FC236}">
                <a16:creationId xmlns:a16="http://schemas.microsoft.com/office/drawing/2014/main" id="{24928DBD-E1BA-0988-247C-4915CEAFD202}"/>
              </a:ext>
            </a:extLst>
          </p:cNvPr>
          <p:cNvPicPr>
            <a:picLocks noChangeAspect="1"/>
          </p:cNvPicPr>
          <p:nvPr/>
        </p:nvPicPr>
        <p:blipFill rotWithShape="1">
          <a:blip r:embed="rId2"/>
          <a:srcRect l="-17536" r="38225"/>
          <a:stretch/>
        </p:blipFill>
        <p:spPr>
          <a:xfrm>
            <a:off x="2648473" y="10"/>
            <a:ext cx="10153124" cy="9601190"/>
          </a:xfrm>
          <a:prstGeom prst="rect">
            <a:avLst/>
          </a:prstGeom>
        </p:spPr>
      </p:pic>
      <p:sp>
        <p:nvSpPr>
          <p:cNvPr id="4" name="Rektangel 3">
            <a:extLst>
              <a:ext uri="{FF2B5EF4-FFF2-40B4-BE49-F238E27FC236}">
                <a16:creationId xmlns:a16="http://schemas.microsoft.com/office/drawing/2014/main" id="{85B51C56-DA99-CC2A-92AD-C17530E7A29E}"/>
              </a:ext>
            </a:extLst>
          </p:cNvPr>
          <p:cNvSpPr/>
          <p:nvPr/>
        </p:nvSpPr>
        <p:spPr>
          <a:xfrm>
            <a:off x="-1" y="0"/>
            <a:ext cx="10153123" cy="9601200"/>
          </a:xfrm>
          <a:prstGeom prst="rect">
            <a:avLst/>
          </a:prstGeom>
          <a:gradFill flip="none" rotWithShape="1">
            <a:gsLst>
              <a:gs pos="0">
                <a:schemeClr val="bg1">
                  <a:alpha val="0"/>
                </a:schemeClr>
              </a:gs>
              <a:gs pos="25000">
                <a:srgbClr val="FFFFFF">
                  <a:alpha val="49887"/>
                </a:srgbClr>
              </a:gs>
              <a:gs pos="5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9048CDD0-9B52-8C64-3039-0775ED54F09E}"/>
              </a:ext>
            </a:extLst>
          </p:cNvPr>
          <p:cNvSpPr>
            <a:spLocks noGrp="1"/>
          </p:cNvSpPr>
          <p:nvPr>
            <p:ph type="title"/>
          </p:nvPr>
        </p:nvSpPr>
        <p:spPr>
          <a:xfrm>
            <a:off x="457200" y="511175"/>
            <a:ext cx="4747846" cy="1645872"/>
          </a:xfrm>
        </p:spPr>
        <p:txBody>
          <a:bodyPr anchor="t">
            <a:normAutofit/>
          </a:bodyPr>
          <a:lstStyle/>
          <a:p>
            <a:r>
              <a:rPr lang="en-US" sz="5400" dirty="0" err="1"/>
              <a:t>Virksomheds-udvikling</a:t>
            </a:r>
            <a:endParaRPr lang="sv-SE" sz="5400" dirty="0"/>
          </a:p>
        </p:txBody>
      </p:sp>
      <p:sp>
        <p:nvSpPr>
          <p:cNvPr id="3" name="Platshållare för innehåll 2">
            <a:extLst>
              <a:ext uri="{FF2B5EF4-FFF2-40B4-BE49-F238E27FC236}">
                <a16:creationId xmlns:a16="http://schemas.microsoft.com/office/drawing/2014/main" id="{2DC42BE0-2C24-A549-5855-478456B99CE2}"/>
              </a:ext>
            </a:extLst>
          </p:cNvPr>
          <p:cNvSpPr>
            <a:spLocks noGrp="1"/>
          </p:cNvSpPr>
          <p:nvPr>
            <p:ph idx="1"/>
          </p:nvPr>
        </p:nvSpPr>
        <p:spPr>
          <a:xfrm>
            <a:off x="457200" y="2157047"/>
            <a:ext cx="4747846" cy="6932979"/>
          </a:xfrm>
        </p:spPr>
        <p:txBody>
          <a:bodyPr>
            <a:normAutofit/>
          </a:bodyPr>
          <a:lstStyle/>
          <a:p>
            <a:pPr marL="0" indent="0">
              <a:lnSpc>
                <a:spcPct val="150000"/>
              </a:lnSpc>
              <a:buNone/>
            </a:pPr>
            <a:r>
              <a:rPr lang="sv-SE" sz="1100" dirty="0"/>
              <a:t>CareWare Nordic har haft som mål at </a:t>
            </a:r>
            <a:r>
              <a:rPr lang="sv-SE" sz="1100" dirty="0" err="1"/>
              <a:t>skabe</a:t>
            </a:r>
            <a:r>
              <a:rPr lang="sv-SE" sz="1100" dirty="0"/>
              <a:t> </a:t>
            </a:r>
            <a:r>
              <a:rPr lang="sv-SE" sz="1100" dirty="0" err="1"/>
              <a:t>platforme</a:t>
            </a:r>
            <a:r>
              <a:rPr lang="sv-SE" sz="1100" dirty="0"/>
              <a:t>, </a:t>
            </a:r>
            <a:r>
              <a:rPr lang="sv-SE" sz="1100" dirty="0" err="1"/>
              <a:t>hvor</a:t>
            </a:r>
            <a:r>
              <a:rPr lang="sv-SE" sz="1100" dirty="0"/>
              <a:t> </a:t>
            </a:r>
            <a:r>
              <a:rPr lang="sv-SE" sz="1100" dirty="0" err="1"/>
              <a:t>virksomhederne</a:t>
            </a:r>
            <a:r>
              <a:rPr lang="sv-SE" sz="1100" dirty="0"/>
              <a:t> kan gå i dialog med det offentlige om </a:t>
            </a:r>
            <a:r>
              <a:rPr lang="sv-SE" sz="1100" dirty="0" err="1"/>
              <a:t>udvikling</a:t>
            </a:r>
            <a:r>
              <a:rPr lang="sv-SE" sz="1100" dirty="0"/>
              <a:t>, test og </a:t>
            </a:r>
            <a:r>
              <a:rPr lang="sv-SE" sz="1100" dirty="0" err="1"/>
              <a:t>evalueringer</a:t>
            </a:r>
            <a:r>
              <a:rPr lang="sv-SE" sz="1100" dirty="0"/>
              <a:t> </a:t>
            </a:r>
            <a:r>
              <a:rPr lang="sv-SE" sz="1100" dirty="0" err="1"/>
              <a:t>af</a:t>
            </a:r>
            <a:r>
              <a:rPr lang="sv-SE" sz="1100" dirty="0"/>
              <a:t> </a:t>
            </a:r>
            <a:r>
              <a:rPr lang="sv-SE" sz="1100" dirty="0" err="1"/>
              <a:t>løsninger</a:t>
            </a:r>
            <a:r>
              <a:rPr lang="sv-SE" sz="1100" dirty="0"/>
              <a:t>. Projektet har </a:t>
            </a:r>
            <a:r>
              <a:rPr lang="sv-SE" sz="1100" dirty="0" err="1"/>
              <a:t>derfor</a:t>
            </a:r>
            <a:r>
              <a:rPr lang="sv-SE" sz="1100" dirty="0"/>
              <a:t> </a:t>
            </a:r>
            <a:r>
              <a:rPr lang="sv-SE" sz="1100" dirty="0" err="1"/>
              <a:t>arbejdet</a:t>
            </a:r>
            <a:r>
              <a:rPr lang="sv-SE" sz="1100" dirty="0"/>
              <a:t> med </a:t>
            </a:r>
            <a:r>
              <a:rPr lang="sv-SE" sz="1100" dirty="0" err="1"/>
              <a:t>udvikling</a:t>
            </a:r>
            <a:r>
              <a:rPr lang="sv-SE" sz="1100" dirty="0"/>
              <a:t> </a:t>
            </a:r>
            <a:r>
              <a:rPr lang="sv-SE" sz="1100" dirty="0" err="1"/>
              <a:t>og</a:t>
            </a:r>
            <a:r>
              <a:rPr lang="sv-SE" sz="1100" dirty="0"/>
              <a:t> </a:t>
            </a:r>
            <a:r>
              <a:rPr lang="sv-SE" sz="1100" dirty="0" err="1"/>
              <a:t>udbredelse</a:t>
            </a:r>
            <a:r>
              <a:rPr lang="sv-SE" sz="1100" dirty="0"/>
              <a:t> </a:t>
            </a:r>
            <a:r>
              <a:rPr lang="sv-SE" sz="1100" dirty="0" err="1"/>
              <a:t>af</a:t>
            </a:r>
            <a:r>
              <a:rPr lang="sv-SE" sz="1100" dirty="0"/>
              <a:t> </a:t>
            </a:r>
            <a:r>
              <a:rPr lang="sv-SE" sz="1100" dirty="0" err="1"/>
              <a:t>koncepterne</a:t>
            </a:r>
            <a:r>
              <a:rPr lang="sv-SE" sz="1100" dirty="0"/>
              <a:t> </a:t>
            </a:r>
            <a:r>
              <a:rPr lang="sv-SE" sz="1100" dirty="0" err="1"/>
              <a:t>CareWare</a:t>
            </a:r>
            <a:r>
              <a:rPr lang="sv-SE" sz="1100" dirty="0"/>
              <a:t> </a:t>
            </a:r>
            <a:r>
              <a:rPr lang="sv-SE" sz="1100" dirty="0" err="1"/>
              <a:t>Præsentationsdage</a:t>
            </a:r>
            <a:r>
              <a:rPr lang="sv-SE" sz="1100" dirty="0"/>
              <a:t> </a:t>
            </a:r>
            <a:r>
              <a:rPr lang="sv-SE" sz="1100" dirty="0" err="1"/>
              <a:t>og</a:t>
            </a:r>
            <a:r>
              <a:rPr lang="sv-SE" sz="1100" dirty="0"/>
              <a:t> Innovation Jam, som er en god </a:t>
            </a:r>
            <a:r>
              <a:rPr lang="sv-SE" sz="1100" dirty="0" err="1"/>
              <a:t>måde</a:t>
            </a:r>
            <a:r>
              <a:rPr lang="sv-SE" sz="1100" dirty="0"/>
              <a:t> at </a:t>
            </a:r>
            <a:r>
              <a:rPr lang="sv-SE" sz="1100" dirty="0" err="1"/>
              <a:t>sprede</a:t>
            </a:r>
            <a:r>
              <a:rPr lang="sv-SE" sz="1100" dirty="0"/>
              <a:t> viden </a:t>
            </a:r>
            <a:r>
              <a:rPr lang="sv-SE" sz="1100" dirty="0" err="1"/>
              <a:t>og</a:t>
            </a:r>
            <a:r>
              <a:rPr lang="sv-SE" sz="1100" dirty="0"/>
              <a:t> </a:t>
            </a:r>
            <a:r>
              <a:rPr lang="sv-SE" sz="1100" dirty="0" err="1"/>
              <a:t>erfaringer</a:t>
            </a:r>
            <a:r>
              <a:rPr lang="sv-SE" sz="1100" dirty="0"/>
              <a:t> </a:t>
            </a:r>
            <a:r>
              <a:rPr lang="sv-SE" sz="1100" dirty="0" err="1"/>
              <a:t>mellem</a:t>
            </a:r>
            <a:r>
              <a:rPr lang="sv-SE" sz="1100" dirty="0"/>
              <a:t> </a:t>
            </a:r>
            <a:r>
              <a:rPr lang="sv-SE" sz="1100" dirty="0" err="1"/>
              <a:t>målgrupperne</a:t>
            </a:r>
            <a:r>
              <a:rPr lang="sv-SE" sz="1100" dirty="0"/>
              <a:t> for </a:t>
            </a:r>
            <a:r>
              <a:rPr lang="sv-SE" sz="1100" dirty="0" err="1"/>
              <a:t>pleje</a:t>
            </a:r>
            <a:r>
              <a:rPr lang="sv-SE" sz="1100" dirty="0"/>
              <a:t>- </a:t>
            </a:r>
            <a:r>
              <a:rPr lang="sv-SE" sz="1100" dirty="0" err="1"/>
              <a:t>og</a:t>
            </a:r>
            <a:r>
              <a:rPr lang="sv-SE" sz="1100" dirty="0"/>
              <a:t> </a:t>
            </a:r>
            <a:r>
              <a:rPr lang="sv-SE" sz="1100" dirty="0" err="1"/>
              <a:t>omsorgspersonale</a:t>
            </a:r>
            <a:r>
              <a:rPr lang="sv-SE" sz="1100" dirty="0"/>
              <a:t>, </a:t>
            </a:r>
            <a:r>
              <a:rPr lang="sv-SE" sz="1100" dirty="0" err="1"/>
              <a:t>iværksættere</a:t>
            </a:r>
            <a:r>
              <a:rPr lang="sv-SE" sz="1100" dirty="0"/>
              <a:t> </a:t>
            </a:r>
            <a:r>
              <a:rPr lang="sv-SE" sz="1100" dirty="0" err="1"/>
              <a:t>og</a:t>
            </a:r>
            <a:r>
              <a:rPr lang="sv-SE" sz="1100" dirty="0"/>
              <a:t> </a:t>
            </a:r>
            <a:r>
              <a:rPr lang="sv-SE" sz="1100" dirty="0" err="1"/>
              <a:t>udviklere</a:t>
            </a:r>
            <a:r>
              <a:rPr lang="sv-SE" sz="1100" dirty="0"/>
              <a:t> i offentlige organisationer i både Sverige </a:t>
            </a:r>
            <a:r>
              <a:rPr lang="sv-SE" sz="1100" dirty="0" err="1"/>
              <a:t>og</a:t>
            </a:r>
            <a:r>
              <a:rPr lang="sv-SE" sz="1100" dirty="0"/>
              <a:t> Danmark.</a:t>
            </a:r>
          </a:p>
          <a:p>
            <a:pPr marL="0" indent="0">
              <a:lnSpc>
                <a:spcPct val="150000"/>
              </a:lnSpc>
              <a:buNone/>
            </a:pPr>
            <a:r>
              <a:rPr lang="sv-SE" sz="1100" dirty="0"/>
              <a:t>Vi har </a:t>
            </a:r>
            <a:r>
              <a:rPr lang="sv-SE" sz="1100" dirty="0" err="1"/>
              <a:t>desuden</a:t>
            </a:r>
            <a:r>
              <a:rPr lang="sv-SE" sz="1100" dirty="0"/>
              <a:t> </a:t>
            </a:r>
            <a:r>
              <a:rPr lang="sv-SE" sz="1100" dirty="0" err="1"/>
              <a:t>udviklet</a:t>
            </a:r>
            <a:r>
              <a:rPr lang="sv-SE" sz="1100" dirty="0"/>
              <a:t> konceptet Springboards, </a:t>
            </a:r>
            <a:r>
              <a:rPr lang="sv-SE" sz="1100" dirty="0" err="1"/>
              <a:t>hvor</a:t>
            </a:r>
            <a:r>
              <a:rPr lang="sv-SE" sz="1100" dirty="0"/>
              <a:t> relevante parter – både </a:t>
            </a:r>
            <a:r>
              <a:rPr lang="sv-SE" sz="1100" dirty="0" err="1"/>
              <a:t>virksomheder</a:t>
            </a:r>
            <a:r>
              <a:rPr lang="sv-SE" sz="1100" dirty="0"/>
              <a:t> og kommuner og </a:t>
            </a:r>
            <a:r>
              <a:rPr lang="sv-SE" sz="1100" dirty="0" err="1"/>
              <a:t>hospitaler</a:t>
            </a:r>
            <a:r>
              <a:rPr lang="sv-SE" sz="1100" dirty="0"/>
              <a:t> – </a:t>
            </a:r>
            <a:r>
              <a:rPr lang="sv-SE" sz="1100" dirty="0" err="1"/>
              <a:t>mødes</a:t>
            </a:r>
            <a:r>
              <a:rPr lang="sv-SE" sz="1100" dirty="0"/>
              <a:t> over et par timer og </a:t>
            </a:r>
            <a:r>
              <a:rPr lang="sv-SE" sz="1100" dirty="0" err="1"/>
              <a:t>fremviser</a:t>
            </a:r>
            <a:r>
              <a:rPr lang="sv-SE" sz="1100" dirty="0"/>
              <a:t> </a:t>
            </a:r>
            <a:r>
              <a:rPr lang="sv-SE" sz="1100" dirty="0" err="1"/>
              <a:t>velfærdsteknologiske</a:t>
            </a:r>
            <a:r>
              <a:rPr lang="sv-SE" sz="1100" dirty="0"/>
              <a:t> </a:t>
            </a:r>
            <a:r>
              <a:rPr lang="sv-SE" sz="1100" dirty="0" err="1"/>
              <a:t>løsninger</a:t>
            </a:r>
            <a:r>
              <a:rPr lang="sv-SE" sz="1100" dirty="0"/>
              <a:t> og </a:t>
            </a:r>
            <a:r>
              <a:rPr lang="sv-SE" sz="1100" dirty="0" err="1"/>
              <a:t>fremlægger</a:t>
            </a:r>
            <a:r>
              <a:rPr lang="sv-SE" sz="1100" dirty="0"/>
              <a:t> nye behov og </a:t>
            </a:r>
            <a:r>
              <a:rPr lang="sv-SE" sz="1100" dirty="0" err="1"/>
              <a:t>problematikker</a:t>
            </a:r>
            <a:r>
              <a:rPr lang="sv-SE" sz="1100" dirty="0"/>
              <a:t>. Det </a:t>
            </a:r>
            <a:r>
              <a:rPr lang="sv-SE" sz="1100" dirty="0" err="1"/>
              <a:t>åbner</a:t>
            </a:r>
            <a:r>
              <a:rPr lang="sv-SE" sz="1100" dirty="0"/>
              <a:t> </a:t>
            </a:r>
            <a:r>
              <a:rPr lang="sv-SE" sz="1100" dirty="0" err="1"/>
              <a:t>op</a:t>
            </a:r>
            <a:r>
              <a:rPr lang="sv-SE" sz="1100" dirty="0"/>
              <a:t> for både sparring, nye </a:t>
            </a:r>
            <a:r>
              <a:rPr lang="sv-SE" sz="1100" dirty="0" err="1"/>
              <a:t>indsigter</a:t>
            </a:r>
            <a:r>
              <a:rPr lang="sv-SE" sz="1100" dirty="0"/>
              <a:t> </a:t>
            </a:r>
            <a:r>
              <a:rPr lang="sv-SE" sz="1100" dirty="0" err="1"/>
              <a:t>og</a:t>
            </a:r>
            <a:r>
              <a:rPr lang="sv-SE" sz="1100" dirty="0"/>
              <a:t> </a:t>
            </a:r>
            <a:r>
              <a:rPr lang="sv-SE" sz="1100" dirty="0" err="1"/>
              <a:t>eventuelt</a:t>
            </a:r>
            <a:r>
              <a:rPr lang="sv-SE" sz="1100" dirty="0"/>
              <a:t> </a:t>
            </a:r>
            <a:r>
              <a:rPr lang="sv-SE" sz="1100" dirty="0" err="1"/>
              <a:t>opstart</a:t>
            </a:r>
            <a:r>
              <a:rPr lang="sv-SE" sz="1100" dirty="0"/>
              <a:t> </a:t>
            </a:r>
            <a:r>
              <a:rPr lang="sv-SE" sz="1100" dirty="0" err="1"/>
              <a:t>af</a:t>
            </a:r>
            <a:r>
              <a:rPr lang="sv-SE" sz="1100" dirty="0"/>
              <a:t> nye </a:t>
            </a:r>
            <a:r>
              <a:rPr lang="sv-SE" sz="1100" dirty="0" err="1"/>
              <a:t>samarbejder</a:t>
            </a:r>
            <a:r>
              <a:rPr lang="sv-SE" sz="1100" dirty="0"/>
              <a:t>. Springboards er en relativt </a:t>
            </a:r>
            <a:r>
              <a:rPr lang="sv-SE" sz="1100" dirty="0" err="1"/>
              <a:t>let</a:t>
            </a:r>
            <a:r>
              <a:rPr lang="sv-SE" sz="1100" dirty="0"/>
              <a:t> </a:t>
            </a:r>
            <a:r>
              <a:rPr lang="sv-SE" sz="1100" dirty="0" err="1"/>
              <a:t>og</a:t>
            </a:r>
            <a:r>
              <a:rPr lang="sv-SE" sz="1100" dirty="0"/>
              <a:t> </a:t>
            </a:r>
            <a:r>
              <a:rPr lang="sv-SE" sz="1100" dirty="0" err="1"/>
              <a:t>værdiskabende</a:t>
            </a:r>
            <a:r>
              <a:rPr lang="sv-SE" sz="1100" dirty="0"/>
              <a:t> </a:t>
            </a:r>
            <a:r>
              <a:rPr lang="sv-SE" sz="1100" dirty="0" err="1"/>
              <a:t>metode</a:t>
            </a:r>
            <a:r>
              <a:rPr lang="sv-SE" sz="1100" dirty="0"/>
              <a:t> at </a:t>
            </a:r>
            <a:r>
              <a:rPr lang="sv-SE" sz="1100" dirty="0" err="1"/>
              <a:t>gøre</a:t>
            </a:r>
            <a:r>
              <a:rPr lang="sv-SE" sz="1100" dirty="0"/>
              <a:t> </a:t>
            </a:r>
            <a:r>
              <a:rPr lang="sv-SE" sz="1100" dirty="0" err="1"/>
              <a:t>brug</a:t>
            </a:r>
            <a:r>
              <a:rPr lang="sv-SE" sz="1100" dirty="0"/>
              <a:t> </a:t>
            </a:r>
            <a:r>
              <a:rPr lang="sv-SE" sz="1100" dirty="0" err="1"/>
              <a:t>af</a:t>
            </a:r>
            <a:r>
              <a:rPr lang="sv-SE" sz="1100" dirty="0"/>
              <a:t>.</a:t>
            </a:r>
          </a:p>
          <a:p>
            <a:pPr marL="0" indent="0">
              <a:lnSpc>
                <a:spcPct val="150000"/>
              </a:lnSpc>
              <a:buNone/>
            </a:pPr>
            <a:r>
              <a:rPr lang="sv-SE" sz="1100" dirty="0" err="1"/>
              <a:t>CareWare</a:t>
            </a:r>
            <a:r>
              <a:rPr lang="sv-SE" sz="1100" dirty="0"/>
              <a:t> Nordic har i projektets </a:t>
            </a:r>
            <a:r>
              <a:rPr lang="sv-SE" sz="1100" dirty="0" err="1"/>
              <a:t>levetid</a:t>
            </a:r>
            <a:r>
              <a:rPr lang="sv-SE" sz="1100" dirty="0"/>
              <a:t> </a:t>
            </a:r>
            <a:r>
              <a:rPr lang="sv-SE" sz="1100" dirty="0" err="1"/>
              <a:t>oplevet</a:t>
            </a:r>
            <a:r>
              <a:rPr lang="sv-SE" sz="1100" dirty="0"/>
              <a:t> stor </a:t>
            </a:r>
            <a:r>
              <a:rPr lang="sv-SE" sz="1100" dirty="0" err="1"/>
              <a:t>interesse</a:t>
            </a:r>
            <a:r>
              <a:rPr lang="sv-SE" sz="1100" dirty="0"/>
              <a:t> </a:t>
            </a:r>
            <a:r>
              <a:rPr lang="sv-SE" sz="1100" dirty="0" err="1"/>
              <a:t>fra</a:t>
            </a:r>
            <a:r>
              <a:rPr lang="sv-SE" sz="1100" dirty="0"/>
              <a:t> </a:t>
            </a:r>
            <a:r>
              <a:rPr lang="sv-SE" sz="1100" dirty="0" err="1"/>
              <a:t>virksomheder</a:t>
            </a:r>
            <a:r>
              <a:rPr lang="sv-SE" sz="1100" dirty="0"/>
              <a:t> for at </a:t>
            </a:r>
            <a:r>
              <a:rPr lang="sv-SE" sz="1100" dirty="0" err="1"/>
              <a:t>deltage</a:t>
            </a:r>
            <a:r>
              <a:rPr lang="sv-SE" sz="1100" dirty="0"/>
              <a:t> i Springboards </a:t>
            </a:r>
            <a:r>
              <a:rPr lang="sv-SE" sz="1100" dirty="0" err="1"/>
              <a:t>og</a:t>
            </a:r>
            <a:r>
              <a:rPr lang="sv-SE" sz="1100" dirty="0"/>
              <a:t> </a:t>
            </a:r>
            <a:r>
              <a:rPr lang="sv-SE" sz="1100" dirty="0" err="1"/>
              <a:t>Præsentationsdage</a:t>
            </a:r>
            <a:r>
              <a:rPr lang="sv-SE" sz="1100" dirty="0"/>
              <a:t> </a:t>
            </a:r>
            <a:r>
              <a:rPr lang="sv-SE" sz="1100" dirty="0" err="1"/>
              <a:t>og</a:t>
            </a:r>
            <a:r>
              <a:rPr lang="sv-SE" sz="1100" dirty="0"/>
              <a:t> for </a:t>
            </a:r>
            <a:r>
              <a:rPr lang="sv-SE" sz="1100" dirty="0" err="1"/>
              <a:t>herigennem</a:t>
            </a:r>
            <a:r>
              <a:rPr lang="sv-SE" sz="1100" dirty="0"/>
              <a:t> at få </a:t>
            </a:r>
            <a:r>
              <a:rPr lang="sv-SE" sz="1100" dirty="0" err="1"/>
              <a:t>kendskab</a:t>
            </a:r>
            <a:r>
              <a:rPr lang="sv-SE" sz="1100" dirty="0"/>
              <a:t> </a:t>
            </a:r>
            <a:r>
              <a:rPr lang="sv-SE" sz="1100" dirty="0" err="1"/>
              <a:t>til</a:t>
            </a:r>
            <a:r>
              <a:rPr lang="sv-SE" sz="1100" dirty="0"/>
              <a:t> nye nordiske markeder. Under Corona-</a:t>
            </a:r>
            <a:r>
              <a:rPr lang="sv-SE" sz="1100" dirty="0" err="1"/>
              <a:t>pandemien</a:t>
            </a:r>
            <a:r>
              <a:rPr lang="sv-SE" sz="1100" dirty="0"/>
              <a:t> blev det </a:t>
            </a:r>
            <a:r>
              <a:rPr lang="sv-SE" sz="1100" dirty="0" err="1"/>
              <a:t>sværere</a:t>
            </a:r>
            <a:r>
              <a:rPr lang="sv-SE" sz="1100" dirty="0"/>
              <a:t> for </a:t>
            </a:r>
            <a:r>
              <a:rPr lang="sv-SE" sz="1100" dirty="0" err="1"/>
              <a:t>virksomhederne</a:t>
            </a:r>
            <a:r>
              <a:rPr lang="sv-SE" sz="1100" dirty="0"/>
              <a:t> at nå </a:t>
            </a:r>
            <a:r>
              <a:rPr lang="sv-SE" sz="1100" dirty="0" err="1"/>
              <a:t>ud</a:t>
            </a:r>
            <a:r>
              <a:rPr lang="sv-SE" sz="1100" dirty="0"/>
              <a:t> </a:t>
            </a:r>
            <a:r>
              <a:rPr lang="sv-SE" sz="1100" dirty="0" err="1"/>
              <a:t>til</a:t>
            </a:r>
            <a:r>
              <a:rPr lang="sv-SE" sz="1100" dirty="0"/>
              <a:t> </a:t>
            </a:r>
            <a:r>
              <a:rPr lang="sv-SE" sz="1100" dirty="0" err="1"/>
              <a:t>kommunerne</a:t>
            </a:r>
            <a:r>
              <a:rPr lang="sv-SE" sz="1100" dirty="0"/>
              <a:t> </a:t>
            </a:r>
            <a:r>
              <a:rPr lang="sv-SE" sz="1100" dirty="0" err="1"/>
              <a:t>og</a:t>
            </a:r>
            <a:r>
              <a:rPr lang="sv-SE" sz="1100" dirty="0"/>
              <a:t> </a:t>
            </a:r>
            <a:r>
              <a:rPr lang="sv-SE" sz="1100" dirty="0" err="1"/>
              <a:t>regionerne</a:t>
            </a:r>
            <a:r>
              <a:rPr lang="sv-SE" sz="1100" dirty="0"/>
              <a:t> med </a:t>
            </a:r>
            <a:r>
              <a:rPr lang="sv-SE" sz="1100" dirty="0" err="1"/>
              <a:t>deres</a:t>
            </a:r>
            <a:r>
              <a:rPr lang="sv-SE" sz="1100" dirty="0"/>
              <a:t> produkter </a:t>
            </a:r>
            <a:r>
              <a:rPr lang="sv-SE" sz="1100" dirty="0" err="1"/>
              <a:t>og</a:t>
            </a:r>
            <a:r>
              <a:rPr lang="sv-SE" sz="1100" dirty="0"/>
              <a:t> </a:t>
            </a:r>
            <a:r>
              <a:rPr lang="sv-SE" sz="1100" dirty="0" err="1"/>
              <a:t>løsninger</a:t>
            </a:r>
            <a:r>
              <a:rPr lang="sv-SE" sz="1100" dirty="0"/>
              <a:t>, men </a:t>
            </a:r>
            <a:r>
              <a:rPr lang="sv-SE" sz="1100" dirty="0" err="1"/>
              <a:t>pandemien</a:t>
            </a:r>
            <a:r>
              <a:rPr lang="sv-SE" sz="1100" dirty="0"/>
              <a:t> blev i </a:t>
            </a:r>
            <a:r>
              <a:rPr lang="sv-SE" sz="1100" dirty="0" err="1"/>
              <a:t>CareWare</a:t>
            </a:r>
            <a:r>
              <a:rPr lang="sv-SE" sz="1100" dirty="0"/>
              <a:t> Nordic en katalysator for alternative </a:t>
            </a:r>
            <a:r>
              <a:rPr lang="sv-SE" sz="1100" dirty="0" err="1"/>
              <a:t>og</a:t>
            </a:r>
            <a:r>
              <a:rPr lang="sv-SE" sz="1100" dirty="0"/>
              <a:t> innovative </a:t>
            </a:r>
            <a:r>
              <a:rPr lang="sv-SE" sz="1100" dirty="0" err="1"/>
              <a:t>løsninger</a:t>
            </a:r>
            <a:r>
              <a:rPr lang="sv-SE" sz="1100" dirty="0"/>
              <a:t>. De virtuelle </a:t>
            </a:r>
            <a:r>
              <a:rPr lang="sv-SE" sz="1100" dirty="0" err="1"/>
              <a:t>platforme</a:t>
            </a:r>
            <a:r>
              <a:rPr lang="sv-SE" sz="1100" dirty="0"/>
              <a:t> viste sig at </a:t>
            </a:r>
            <a:r>
              <a:rPr lang="sv-SE" sz="1100" dirty="0" err="1"/>
              <a:t>indeholde</a:t>
            </a:r>
            <a:r>
              <a:rPr lang="sv-SE" sz="1100" dirty="0"/>
              <a:t> et stort </a:t>
            </a:r>
            <a:r>
              <a:rPr lang="sv-SE" sz="1100" dirty="0" err="1"/>
              <a:t>potentiale</a:t>
            </a:r>
            <a:r>
              <a:rPr lang="sv-SE" sz="1100" dirty="0"/>
              <a:t>, </a:t>
            </a:r>
            <a:r>
              <a:rPr lang="sv-SE" sz="1100" dirty="0" err="1"/>
              <a:t>og</a:t>
            </a:r>
            <a:r>
              <a:rPr lang="sv-SE" sz="1100" dirty="0"/>
              <a:t> vi </a:t>
            </a:r>
            <a:r>
              <a:rPr lang="sv-SE" sz="1100" dirty="0" err="1"/>
              <a:t>udviklede</a:t>
            </a:r>
            <a:r>
              <a:rPr lang="sv-SE" sz="1100" dirty="0"/>
              <a:t> </a:t>
            </a:r>
            <a:r>
              <a:rPr lang="sv-SE" sz="1100" dirty="0" err="1"/>
              <a:t>koncepterne</a:t>
            </a:r>
            <a:r>
              <a:rPr lang="sv-SE" sz="1100" dirty="0"/>
              <a:t> </a:t>
            </a:r>
            <a:r>
              <a:rPr lang="sv-SE" sz="1100" dirty="0" err="1"/>
              <a:t>til</a:t>
            </a:r>
            <a:r>
              <a:rPr lang="sv-SE" sz="1100" dirty="0"/>
              <a:t> at rumme virtuelle Springboards, </a:t>
            </a:r>
            <a:r>
              <a:rPr lang="sv-SE" sz="1100" dirty="0" err="1"/>
              <a:t>Præsentationsdage</a:t>
            </a:r>
            <a:r>
              <a:rPr lang="sv-SE" sz="1100" dirty="0"/>
              <a:t> samt </a:t>
            </a:r>
            <a:r>
              <a:rPr lang="sv-SE" sz="1100" dirty="0" err="1"/>
              <a:t>undervisningsforløb</a:t>
            </a:r>
            <a:r>
              <a:rPr lang="sv-SE" sz="1100" dirty="0"/>
              <a:t>. </a:t>
            </a:r>
            <a:r>
              <a:rPr lang="sv-SE" sz="1100" dirty="0" err="1"/>
              <a:t>Dette</a:t>
            </a:r>
            <a:r>
              <a:rPr lang="sv-SE" sz="1100" dirty="0"/>
              <a:t> fik </a:t>
            </a:r>
            <a:r>
              <a:rPr lang="sv-SE" sz="1100" dirty="0" err="1"/>
              <a:t>deltagerantallet</a:t>
            </a:r>
            <a:r>
              <a:rPr lang="sv-SE" sz="1100" dirty="0"/>
              <a:t> </a:t>
            </a:r>
            <a:r>
              <a:rPr lang="sv-SE" sz="1100" dirty="0" err="1"/>
              <a:t>fra</a:t>
            </a:r>
            <a:r>
              <a:rPr lang="sv-SE" sz="1100" dirty="0"/>
              <a:t> både Sverige </a:t>
            </a:r>
            <a:r>
              <a:rPr lang="sv-SE" sz="1100" dirty="0" err="1"/>
              <a:t>og</a:t>
            </a:r>
            <a:r>
              <a:rPr lang="sv-SE" sz="1100" dirty="0"/>
              <a:t> Danmark </a:t>
            </a:r>
            <a:r>
              <a:rPr lang="sv-SE" sz="1100" dirty="0" err="1"/>
              <a:t>til</a:t>
            </a:r>
            <a:r>
              <a:rPr lang="sv-SE" sz="1100" dirty="0"/>
              <a:t> at </a:t>
            </a:r>
            <a:r>
              <a:rPr lang="sv-SE" sz="1100" dirty="0" err="1"/>
              <a:t>stige</a:t>
            </a:r>
            <a:r>
              <a:rPr lang="sv-SE" sz="1100" dirty="0"/>
              <a:t> </a:t>
            </a:r>
            <a:r>
              <a:rPr lang="sv-SE" sz="1100" dirty="0" err="1"/>
              <a:t>betragteligt</a:t>
            </a:r>
            <a:r>
              <a:rPr lang="sv-SE" sz="1100" dirty="0"/>
              <a:t>, </a:t>
            </a:r>
            <a:r>
              <a:rPr lang="sv-SE" sz="1100" dirty="0" err="1"/>
              <a:t>og</a:t>
            </a:r>
            <a:r>
              <a:rPr lang="sv-SE" sz="1100" dirty="0"/>
              <a:t> vi har nu </a:t>
            </a:r>
            <a:r>
              <a:rPr lang="sv-SE" sz="1100" dirty="0" err="1"/>
              <a:t>sadlet</a:t>
            </a:r>
            <a:r>
              <a:rPr lang="sv-SE" sz="1100" dirty="0"/>
              <a:t> om, så </a:t>
            </a:r>
            <a:r>
              <a:rPr lang="sv-SE" sz="1100" dirty="0" err="1"/>
              <a:t>langt</a:t>
            </a:r>
            <a:r>
              <a:rPr lang="sv-SE" sz="1100" dirty="0"/>
              <a:t> de </a:t>
            </a:r>
            <a:r>
              <a:rPr lang="sv-SE" sz="1100" dirty="0" err="1"/>
              <a:t>fleste</a:t>
            </a:r>
            <a:r>
              <a:rPr lang="sv-SE" sz="1100" dirty="0"/>
              <a:t> </a:t>
            </a:r>
            <a:r>
              <a:rPr lang="sv-SE" sz="1100" dirty="0" err="1"/>
              <a:t>arrangementer</a:t>
            </a:r>
            <a:r>
              <a:rPr lang="sv-SE" sz="1100" dirty="0"/>
              <a:t> </a:t>
            </a:r>
            <a:r>
              <a:rPr lang="sv-SE" sz="1100" dirty="0" err="1"/>
              <a:t>foregår</a:t>
            </a:r>
            <a:r>
              <a:rPr lang="sv-SE" sz="1100" dirty="0"/>
              <a:t> online.</a:t>
            </a:r>
          </a:p>
        </p:txBody>
      </p:sp>
    </p:spTree>
    <p:extLst>
      <p:ext uri="{BB962C8B-B14F-4D97-AF65-F5344CB8AC3E}">
        <p14:creationId xmlns:p14="http://schemas.microsoft.com/office/powerpoint/2010/main" val="356897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FD6778-A937-7680-50B6-775AC51A7BC9}"/>
              </a:ext>
            </a:extLst>
          </p:cNvPr>
          <p:cNvSpPr>
            <a:spLocks noGrp="1"/>
          </p:cNvSpPr>
          <p:nvPr>
            <p:ph type="title"/>
          </p:nvPr>
        </p:nvSpPr>
        <p:spPr>
          <a:xfrm>
            <a:off x="672083" y="969527"/>
            <a:ext cx="5494802" cy="2432304"/>
          </a:xfrm>
        </p:spPr>
        <p:txBody>
          <a:bodyPr>
            <a:normAutofit/>
          </a:bodyPr>
          <a:lstStyle/>
          <a:p>
            <a:r>
              <a:rPr lang="sv-SE" sz="4800" dirty="0"/>
              <a:t>Springboards</a:t>
            </a:r>
            <a:br>
              <a:rPr lang="sv-SE" sz="4800" dirty="0"/>
            </a:br>
            <a:r>
              <a:rPr lang="sv-SE" sz="4800" dirty="0"/>
              <a:t>– et </a:t>
            </a:r>
            <a:r>
              <a:rPr lang="sv-SE" sz="4800" dirty="0" err="1"/>
              <a:t>internationalt</a:t>
            </a:r>
            <a:r>
              <a:rPr lang="sv-SE" sz="4800" dirty="0"/>
              <a:t> </a:t>
            </a:r>
            <a:r>
              <a:rPr lang="sv-SE" sz="4800" dirty="0" err="1"/>
              <a:t>vellykket</a:t>
            </a:r>
            <a:r>
              <a:rPr lang="sv-SE" sz="4800" dirty="0"/>
              <a:t> koncept</a:t>
            </a:r>
          </a:p>
        </p:txBody>
      </p:sp>
      <p:pic>
        <p:nvPicPr>
          <p:cNvPr id="7" name="Bildobjekt 6" descr="En bild som visar person, inomhus, golv&#10;&#10;Automatiskt genererad beskrivning">
            <a:extLst>
              <a:ext uri="{FF2B5EF4-FFF2-40B4-BE49-F238E27FC236}">
                <a16:creationId xmlns:a16="http://schemas.microsoft.com/office/drawing/2014/main" id="{73AC45E4-B040-2801-0A1B-3B4CE7E2638C}"/>
              </a:ext>
            </a:extLst>
          </p:cNvPr>
          <p:cNvPicPr>
            <a:picLocks noChangeAspect="1"/>
          </p:cNvPicPr>
          <p:nvPr/>
        </p:nvPicPr>
        <p:blipFill rotWithShape="1">
          <a:blip r:embed="rId2"/>
          <a:srcRect l="238" t="1" r="1982" b="576"/>
          <a:stretch/>
        </p:blipFill>
        <p:spPr>
          <a:xfrm>
            <a:off x="5238427" y="10"/>
            <a:ext cx="7563174" cy="5133301"/>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4" name="Rektangel 23">
            <a:extLst>
              <a:ext uri="{FF2B5EF4-FFF2-40B4-BE49-F238E27FC236}">
                <a16:creationId xmlns:a16="http://schemas.microsoft.com/office/drawing/2014/main" id="{EFB9E8A9-B730-26A8-26FC-CA42D4D11844}"/>
              </a:ext>
            </a:extLst>
          </p:cNvPr>
          <p:cNvSpPr/>
          <p:nvPr/>
        </p:nvSpPr>
        <p:spPr>
          <a:xfrm>
            <a:off x="10280840" y="508102"/>
            <a:ext cx="2007704" cy="900246"/>
          </a:xfrm>
          <a:prstGeom prst="rect">
            <a:avLst/>
          </a:prstGeom>
          <a:solidFill>
            <a:schemeClr val="bg1"/>
          </a:solidFill>
        </p:spPr>
        <p:txBody>
          <a:bodyPr wrap="square">
            <a:spAutoFit/>
          </a:bodyPr>
          <a:lstStyle/>
          <a:p>
            <a:r>
              <a:rPr lang="sv-SE" sz="1050" i="1" dirty="0"/>
              <a:t>Tre personer tester et produkt under et Springboard. Det er et produkt </a:t>
            </a:r>
            <a:r>
              <a:rPr lang="sv-SE" sz="1050" i="1" dirty="0" err="1"/>
              <a:t>udviklet</a:t>
            </a:r>
            <a:r>
              <a:rPr lang="sv-SE" sz="1050" i="1" dirty="0"/>
              <a:t> </a:t>
            </a:r>
            <a:r>
              <a:rPr lang="sv-SE" sz="1050" i="1" dirty="0" err="1"/>
              <a:t>af</a:t>
            </a:r>
            <a:r>
              <a:rPr lang="sv-SE" sz="1050" i="1" dirty="0"/>
              <a:t> </a:t>
            </a:r>
            <a:r>
              <a:rPr lang="sv-SE" sz="1050" i="1" dirty="0" err="1"/>
              <a:t>virksomheden</a:t>
            </a:r>
            <a:r>
              <a:rPr lang="sv-SE" sz="1050" i="1" dirty="0"/>
              <a:t> </a:t>
            </a:r>
            <a:r>
              <a:rPr lang="sv-SE" sz="1050" i="1" dirty="0" err="1"/>
              <a:t>Spilerdug</a:t>
            </a:r>
            <a:r>
              <a:rPr lang="sv-SE" sz="1050" i="1" dirty="0"/>
              <a:t> som </a:t>
            </a:r>
            <a:r>
              <a:rPr lang="sv-SE" sz="1050" i="1" dirty="0" err="1"/>
              <a:t>hjælp</a:t>
            </a:r>
            <a:r>
              <a:rPr lang="sv-SE" sz="1050" i="1" dirty="0"/>
              <a:t> </a:t>
            </a:r>
            <a:r>
              <a:rPr lang="sv-SE" sz="1050" i="1" dirty="0" err="1"/>
              <a:t>til</a:t>
            </a:r>
            <a:r>
              <a:rPr lang="sv-SE" sz="1050" i="1" dirty="0"/>
              <a:t> at </a:t>
            </a:r>
            <a:r>
              <a:rPr lang="sv-SE" sz="1050" i="1" dirty="0" err="1"/>
              <a:t>flytte</a:t>
            </a:r>
            <a:r>
              <a:rPr lang="sv-SE" sz="1050" i="1" dirty="0"/>
              <a:t> patienter.</a:t>
            </a:r>
          </a:p>
        </p:txBody>
      </p:sp>
      <p:sp>
        <p:nvSpPr>
          <p:cNvPr id="9" name="Rektangel 8">
            <a:extLst>
              <a:ext uri="{FF2B5EF4-FFF2-40B4-BE49-F238E27FC236}">
                <a16:creationId xmlns:a16="http://schemas.microsoft.com/office/drawing/2014/main" id="{CB4E41A2-C485-E5D5-AAE3-710F0DC2054B}"/>
              </a:ext>
            </a:extLst>
          </p:cNvPr>
          <p:cNvSpPr/>
          <p:nvPr/>
        </p:nvSpPr>
        <p:spPr>
          <a:xfrm>
            <a:off x="659219" y="3401831"/>
            <a:ext cx="5975498" cy="2262671"/>
          </a:xfrm>
          <a:prstGeom prst="rect">
            <a:avLst/>
          </a:prstGeom>
        </p:spPr>
        <p:txBody>
          <a:bodyPr wrap="square">
            <a:spAutoFit/>
          </a:bodyPr>
          <a:lstStyle/>
          <a:p>
            <a:pPr>
              <a:lnSpc>
                <a:spcPct val="150000"/>
              </a:lnSpc>
            </a:pPr>
            <a:r>
              <a:rPr lang="sv-SE" sz="1600" b="1" dirty="0" err="1"/>
              <a:t>Hvad</a:t>
            </a:r>
            <a:r>
              <a:rPr lang="sv-SE" sz="1600" b="1" dirty="0"/>
              <a:t> er et Springboard, </a:t>
            </a:r>
            <a:r>
              <a:rPr lang="sv-SE" sz="1600" b="1" dirty="0" err="1"/>
              <a:t>hvem</a:t>
            </a:r>
            <a:r>
              <a:rPr lang="sv-SE" sz="1600" b="1" dirty="0"/>
              <a:t> er </a:t>
            </a:r>
            <a:r>
              <a:rPr lang="sv-SE" sz="1600" b="1" dirty="0" err="1"/>
              <a:t>deltagerne</a:t>
            </a:r>
            <a:r>
              <a:rPr lang="sv-SE" sz="1600" b="1" dirty="0"/>
              <a:t>, og </a:t>
            </a:r>
            <a:r>
              <a:rPr lang="sv-SE" sz="1600" b="1" dirty="0" err="1"/>
              <a:t>hvorfor</a:t>
            </a:r>
            <a:r>
              <a:rPr lang="sv-SE" sz="1600" b="1" dirty="0"/>
              <a:t> har konceptet </a:t>
            </a:r>
            <a:r>
              <a:rPr lang="sv-SE" sz="1600" b="1" dirty="0" err="1"/>
              <a:t>fungeret</a:t>
            </a:r>
            <a:r>
              <a:rPr lang="sv-SE" sz="1600" b="1" dirty="0"/>
              <a:t> så </a:t>
            </a:r>
            <a:r>
              <a:rPr lang="sv-SE" sz="1600" b="1" dirty="0" err="1"/>
              <a:t>godt</a:t>
            </a:r>
            <a:r>
              <a:rPr lang="sv-SE" sz="1600" b="1" dirty="0"/>
              <a:t> i CareWare Nordic? En </a:t>
            </a:r>
            <a:r>
              <a:rPr lang="sv-SE" sz="1600" b="1" dirty="0" err="1"/>
              <a:t>virksomhed</a:t>
            </a:r>
            <a:r>
              <a:rPr lang="sv-SE" sz="1600" b="1" dirty="0"/>
              <a:t>, </a:t>
            </a:r>
            <a:r>
              <a:rPr lang="sv-SE" sz="1600" b="1" dirty="0" err="1"/>
              <a:t>der</a:t>
            </a:r>
            <a:r>
              <a:rPr lang="sv-SE" sz="1600" b="1" dirty="0"/>
              <a:t> </a:t>
            </a:r>
            <a:r>
              <a:rPr lang="sv-SE" sz="1600" b="1" dirty="0" err="1"/>
              <a:t>søger</a:t>
            </a:r>
            <a:r>
              <a:rPr lang="sv-SE" sz="1600" b="1" dirty="0"/>
              <a:t> </a:t>
            </a:r>
            <a:r>
              <a:rPr lang="sv-SE" sz="1600" b="1" dirty="0" err="1"/>
              <a:t>hjælp</a:t>
            </a:r>
            <a:r>
              <a:rPr lang="sv-SE" sz="1600" b="1" dirty="0"/>
              <a:t> </a:t>
            </a:r>
            <a:r>
              <a:rPr lang="sv-SE" sz="1600" b="1" dirty="0" err="1"/>
              <a:t>fra</a:t>
            </a:r>
            <a:r>
              <a:rPr lang="sv-SE" sz="1600" b="1" dirty="0"/>
              <a:t> sundhedspersonale </a:t>
            </a:r>
            <a:r>
              <a:rPr lang="sv-SE" sz="1600" b="1" dirty="0" err="1"/>
              <a:t>og</a:t>
            </a:r>
            <a:r>
              <a:rPr lang="sv-SE" sz="1600" b="1" dirty="0"/>
              <a:t> </a:t>
            </a:r>
            <a:r>
              <a:rPr lang="sv-SE" sz="1600" b="1" dirty="0" err="1"/>
              <a:t>brugere</a:t>
            </a:r>
            <a:r>
              <a:rPr lang="sv-SE" sz="1600" b="1" dirty="0"/>
              <a:t> </a:t>
            </a:r>
            <a:r>
              <a:rPr lang="sv-SE" sz="1600" b="1" dirty="0" err="1"/>
              <a:t>til</a:t>
            </a:r>
            <a:r>
              <a:rPr lang="sv-SE" sz="1600" b="1" dirty="0"/>
              <a:t> at </a:t>
            </a:r>
            <a:r>
              <a:rPr lang="sv-SE" sz="1600" b="1" dirty="0" err="1"/>
              <a:t>udvikle</a:t>
            </a:r>
            <a:r>
              <a:rPr lang="sv-SE" sz="1600" b="1" dirty="0"/>
              <a:t> et produkt eller en service er et </a:t>
            </a:r>
            <a:r>
              <a:rPr lang="sv-SE" sz="1600" b="1" dirty="0" err="1"/>
              <a:t>win</a:t>
            </a:r>
            <a:r>
              <a:rPr lang="sv-SE" sz="1600" b="1" dirty="0"/>
              <a:t>-</a:t>
            </a:r>
            <a:r>
              <a:rPr lang="sv-SE" sz="1600" b="1" dirty="0" err="1"/>
              <a:t>win</a:t>
            </a:r>
            <a:r>
              <a:rPr lang="sv-SE" sz="1600" b="1" dirty="0"/>
              <a:t>-koncept. </a:t>
            </a:r>
            <a:r>
              <a:rPr lang="sv-SE" sz="1600" b="1" dirty="0" err="1"/>
              <a:t>Dette</a:t>
            </a:r>
            <a:r>
              <a:rPr lang="sv-SE" sz="1600" b="1" dirty="0"/>
              <a:t> er </a:t>
            </a:r>
            <a:r>
              <a:rPr lang="sv-SE" sz="1600" b="1" dirty="0" err="1"/>
              <a:t>muliggjort</a:t>
            </a:r>
            <a:r>
              <a:rPr lang="sv-SE" sz="1600" b="1" dirty="0"/>
              <a:t> </a:t>
            </a:r>
            <a:r>
              <a:rPr lang="sv-SE" sz="1600" b="1" dirty="0" err="1"/>
              <a:t>gennem</a:t>
            </a:r>
            <a:r>
              <a:rPr lang="sv-SE" sz="1600" b="1" dirty="0"/>
              <a:t> et </a:t>
            </a:r>
            <a:r>
              <a:rPr lang="sv-SE" sz="1600" b="1" dirty="0" err="1"/>
              <a:t>tæt</a:t>
            </a:r>
            <a:r>
              <a:rPr lang="sv-SE" sz="1600" b="1" dirty="0"/>
              <a:t> dansk-svensk </a:t>
            </a:r>
            <a:r>
              <a:rPr lang="sv-SE" sz="1600" b="1" dirty="0" err="1"/>
              <a:t>samarbejde</a:t>
            </a:r>
            <a:r>
              <a:rPr lang="sv-SE" sz="1600" b="1" dirty="0"/>
              <a:t>.</a:t>
            </a:r>
          </a:p>
        </p:txBody>
      </p:sp>
      <p:sp>
        <p:nvSpPr>
          <p:cNvPr id="3" name="Platshållare för innehåll 2">
            <a:extLst>
              <a:ext uri="{FF2B5EF4-FFF2-40B4-BE49-F238E27FC236}">
                <a16:creationId xmlns:a16="http://schemas.microsoft.com/office/drawing/2014/main" id="{AE49E969-E290-7E9F-8610-21FA0D255DC8}"/>
              </a:ext>
            </a:extLst>
          </p:cNvPr>
          <p:cNvSpPr>
            <a:spLocks noGrp="1"/>
          </p:cNvSpPr>
          <p:nvPr>
            <p:ph idx="1"/>
          </p:nvPr>
        </p:nvSpPr>
        <p:spPr>
          <a:xfrm>
            <a:off x="659219" y="5852160"/>
            <a:ext cx="11470298" cy="3240938"/>
          </a:xfrm>
          <a:noFill/>
        </p:spPr>
        <p:txBody>
          <a:bodyPr numCol="3" spcCol="360000" anchor="ctr">
            <a:noAutofit/>
          </a:bodyPr>
          <a:lstStyle/>
          <a:p>
            <a:pPr marL="0" indent="0">
              <a:lnSpc>
                <a:spcPts val="1840"/>
              </a:lnSpc>
              <a:buNone/>
            </a:pPr>
            <a:r>
              <a:rPr lang="sv-SE" sz="1000" dirty="0"/>
              <a:t>Konceptet Springboards har </a:t>
            </a:r>
            <a:r>
              <a:rPr lang="sv-SE" sz="1000" dirty="0" err="1"/>
              <a:t>været</a:t>
            </a:r>
            <a:r>
              <a:rPr lang="sv-SE" sz="1000" dirty="0"/>
              <a:t> </a:t>
            </a:r>
            <a:r>
              <a:rPr lang="sv-SE" sz="1000" dirty="0" err="1"/>
              <a:t>anvendt</a:t>
            </a:r>
            <a:r>
              <a:rPr lang="sv-SE" sz="1000" dirty="0"/>
              <a:t> i projektet CareWare Nordic siden 2018. En Springboard består </a:t>
            </a:r>
            <a:r>
              <a:rPr lang="sv-SE" sz="1000" dirty="0" err="1"/>
              <a:t>af</a:t>
            </a:r>
            <a:r>
              <a:rPr lang="sv-SE" sz="1000" dirty="0"/>
              <a:t> et </a:t>
            </a:r>
            <a:r>
              <a:rPr lang="sv-SE" sz="1000" dirty="0" err="1"/>
              <a:t>møde</a:t>
            </a:r>
            <a:r>
              <a:rPr lang="sv-SE" sz="1000" dirty="0"/>
              <a:t>, </a:t>
            </a:r>
            <a:r>
              <a:rPr lang="sv-SE" sz="1000" dirty="0" err="1"/>
              <a:t>hvor</a:t>
            </a:r>
            <a:r>
              <a:rPr lang="sv-SE" sz="1000" dirty="0"/>
              <a:t> en </a:t>
            </a:r>
            <a:r>
              <a:rPr lang="sv-SE" sz="1000" dirty="0" err="1"/>
              <a:t>virksomhed</a:t>
            </a:r>
            <a:r>
              <a:rPr lang="sv-SE" sz="1000" dirty="0"/>
              <a:t> </a:t>
            </a:r>
            <a:r>
              <a:rPr lang="sv-SE" sz="1000" dirty="0" err="1"/>
              <a:t>præsenterer</a:t>
            </a:r>
            <a:r>
              <a:rPr lang="sv-SE" sz="1000" dirty="0"/>
              <a:t> </a:t>
            </a:r>
            <a:r>
              <a:rPr lang="sv-SE" sz="1000" dirty="0" err="1"/>
              <a:t>sit</a:t>
            </a:r>
            <a:r>
              <a:rPr lang="sv-SE" sz="1000" dirty="0"/>
              <a:t> produkt eller sin service og får feedback </a:t>
            </a:r>
            <a:r>
              <a:rPr lang="sv-SE" sz="1000" dirty="0" err="1"/>
              <a:t>fra</a:t>
            </a:r>
            <a:r>
              <a:rPr lang="sv-SE" sz="1000" dirty="0"/>
              <a:t> </a:t>
            </a:r>
            <a:r>
              <a:rPr lang="sv-SE" sz="1000" dirty="0" err="1"/>
              <a:t>mulige</a:t>
            </a:r>
            <a:r>
              <a:rPr lang="sv-SE" sz="1000" dirty="0"/>
              <a:t> </a:t>
            </a:r>
            <a:r>
              <a:rPr lang="sv-SE" sz="1000" dirty="0" err="1"/>
              <a:t>brugere</a:t>
            </a:r>
            <a:r>
              <a:rPr lang="sv-SE" sz="1000" dirty="0"/>
              <a:t> og </a:t>
            </a:r>
            <a:r>
              <a:rPr lang="sv-SE" sz="1000" dirty="0" err="1"/>
              <a:t>eksperter</a:t>
            </a:r>
            <a:r>
              <a:rPr lang="sv-SE" sz="1000" dirty="0"/>
              <a:t> på området. Den </a:t>
            </a:r>
            <a:r>
              <a:rPr lang="sv-SE" sz="1000" dirty="0" err="1"/>
              <a:t>unikke</a:t>
            </a:r>
            <a:r>
              <a:rPr lang="sv-SE" sz="1000" dirty="0"/>
              <a:t> faktor </a:t>
            </a:r>
            <a:r>
              <a:rPr lang="sv-SE" sz="1000" dirty="0" err="1"/>
              <a:t>inden</a:t>
            </a:r>
            <a:r>
              <a:rPr lang="sv-SE" sz="1000" dirty="0"/>
              <a:t> for CareWare Nordic er at fokus er på </a:t>
            </a:r>
            <a:r>
              <a:rPr lang="sv-SE" sz="1000" dirty="0" err="1"/>
              <a:t>sundheds</a:t>
            </a:r>
            <a:r>
              <a:rPr lang="sv-SE" sz="1000" dirty="0"/>
              <a:t>- og </a:t>
            </a:r>
            <a:r>
              <a:rPr lang="sv-SE" sz="1000" dirty="0" err="1"/>
              <a:t>omsorgspersonale</a:t>
            </a:r>
            <a:r>
              <a:rPr lang="sv-SE" sz="1000" dirty="0"/>
              <a:t>. </a:t>
            </a:r>
            <a:r>
              <a:rPr lang="sv-SE" sz="1000" dirty="0" err="1"/>
              <a:t>Virksomheden</a:t>
            </a:r>
            <a:r>
              <a:rPr lang="sv-SE" sz="1000" dirty="0"/>
              <a:t> får </a:t>
            </a:r>
            <a:r>
              <a:rPr lang="sv-SE" sz="1000" dirty="0" err="1"/>
              <a:t>hjælp</a:t>
            </a:r>
            <a:r>
              <a:rPr lang="sv-SE" sz="1000" dirty="0"/>
              <a:t> til at </a:t>
            </a:r>
            <a:r>
              <a:rPr lang="sv-SE" sz="1000" dirty="0" err="1"/>
              <a:t>udvikle</a:t>
            </a:r>
            <a:r>
              <a:rPr lang="sv-SE" sz="1000" dirty="0"/>
              <a:t> </a:t>
            </a:r>
            <a:r>
              <a:rPr lang="sv-SE" sz="1000" dirty="0" err="1"/>
              <a:t>sit</a:t>
            </a:r>
            <a:r>
              <a:rPr lang="sv-SE" sz="1000" dirty="0"/>
              <a:t> produkt, og </a:t>
            </a:r>
            <a:r>
              <a:rPr lang="sv-SE" sz="1000" dirty="0" err="1"/>
              <a:t>brugerne</a:t>
            </a:r>
            <a:r>
              <a:rPr lang="sv-SE" sz="1000" dirty="0"/>
              <a:t> får </a:t>
            </a:r>
            <a:r>
              <a:rPr lang="sv-SE" sz="1000" dirty="0" err="1"/>
              <a:t>fortalt</a:t>
            </a:r>
            <a:r>
              <a:rPr lang="sv-SE" sz="1000" dirty="0"/>
              <a:t> om </a:t>
            </a:r>
            <a:r>
              <a:rPr lang="sv-SE" sz="1000" dirty="0" err="1"/>
              <a:t>deres</a:t>
            </a:r>
            <a:r>
              <a:rPr lang="sv-SE" sz="1000" dirty="0"/>
              <a:t> behov og </a:t>
            </a:r>
            <a:r>
              <a:rPr lang="sv-SE" sz="1000" dirty="0" err="1"/>
              <a:t>ønsker</a:t>
            </a:r>
            <a:r>
              <a:rPr lang="sv-SE" sz="1000" dirty="0"/>
              <a:t> i et forum, </a:t>
            </a:r>
            <a:r>
              <a:rPr lang="sv-SE" sz="1000" dirty="0" err="1"/>
              <a:t>hvor</a:t>
            </a:r>
            <a:r>
              <a:rPr lang="sv-SE" sz="1000" dirty="0"/>
              <a:t> </a:t>
            </a:r>
            <a:r>
              <a:rPr lang="sv-SE" sz="1000" dirty="0" err="1"/>
              <a:t>udviklingen</a:t>
            </a:r>
            <a:r>
              <a:rPr lang="sv-SE" sz="1000" dirty="0"/>
              <a:t> </a:t>
            </a:r>
            <a:r>
              <a:rPr lang="sv-SE" sz="1000" dirty="0" err="1"/>
              <a:t>af</a:t>
            </a:r>
            <a:r>
              <a:rPr lang="sv-SE" sz="1000" dirty="0"/>
              <a:t> </a:t>
            </a:r>
            <a:r>
              <a:rPr lang="sv-SE" sz="1000" dirty="0" err="1"/>
              <a:t>sundshedsvæsenet</a:t>
            </a:r>
            <a:r>
              <a:rPr lang="sv-SE" sz="1000" dirty="0"/>
              <a:t> er i fokus. </a:t>
            </a:r>
          </a:p>
          <a:p>
            <a:pPr marL="0" indent="0">
              <a:lnSpc>
                <a:spcPts val="1840"/>
              </a:lnSpc>
              <a:buNone/>
            </a:pPr>
            <a:r>
              <a:rPr lang="sv-SE" sz="1000" dirty="0"/>
              <a:t>Konceptet kan </a:t>
            </a:r>
            <a:r>
              <a:rPr lang="sv-SE" sz="1000" dirty="0" err="1"/>
              <a:t>anvendes</a:t>
            </a:r>
            <a:r>
              <a:rPr lang="sv-SE" sz="1000" dirty="0"/>
              <a:t> i </a:t>
            </a:r>
            <a:r>
              <a:rPr lang="sv-SE" sz="1000" dirty="0" err="1"/>
              <a:t>flere</a:t>
            </a:r>
            <a:r>
              <a:rPr lang="sv-SE" sz="1000" dirty="0"/>
              <a:t> </a:t>
            </a:r>
            <a:r>
              <a:rPr lang="sv-SE" sz="1000" dirty="0" err="1"/>
              <a:t>forskellige</a:t>
            </a:r>
            <a:r>
              <a:rPr lang="sv-SE" sz="1000" dirty="0"/>
              <a:t> </a:t>
            </a:r>
            <a:r>
              <a:rPr lang="sv-SE" sz="1000" dirty="0" err="1"/>
              <a:t>sammenhænge</a:t>
            </a:r>
            <a:r>
              <a:rPr lang="sv-SE" sz="1000" dirty="0"/>
              <a:t>, bl.a. da den danske </a:t>
            </a:r>
            <a:r>
              <a:rPr lang="sv-SE" sz="1000" dirty="0" err="1"/>
              <a:t>virksomhed</a:t>
            </a:r>
            <a:r>
              <a:rPr lang="sv-SE" sz="1000" dirty="0"/>
              <a:t> RSP Systems deltog i et Springboard med </a:t>
            </a:r>
            <a:r>
              <a:rPr lang="sv-SE" sz="1000" dirty="0" err="1"/>
              <a:t>aktører</a:t>
            </a:r>
            <a:r>
              <a:rPr lang="sv-SE" sz="1000" dirty="0"/>
              <a:t> </a:t>
            </a:r>
            <a:r>
              <a:rPr lang="sv-SE" sz="1000" dirty="0" err="1"/>
              <a:t>fra</a:t>
            </a:r>
            <a:r>
              <a:rPr lang="sv-SE" sz="1000" dirty="0"/>
              <a:t> både det danske </a:t>
            </a:r>
            <a:r>
              <a:rPr lang="sv-SE" sz="1000" dirty="0" err="1"/>
              <a:t>og</a:t>
            </a:r>
            <a:r>
              <a:rPr lang="sv-SE" sz="1000" dirty="0"/>
              <a:t> svenske </a:t>
            </a:r>
            <a:r>
              <a:rPr lang="sv-SE" sz="1000" dirty="0" err="1"/>
              <a:t>marked</a:t>
            </a:r>
            <a:r>
              <a:rPr lang="sv-SE" sz="1000" dirty="0"/>
              <a:t>. Konceptet er </a:t>
            </a:r>
            <a:r>
              <a:rPr lang="sv-SE" sz="1000" dirty="0" err="1"/>
              <a:t>også</a:t>
            </a:r>
            <a:r>
              <a:rPr lang="sv-SE" sz="1000" dirty="0"/>
              <a:t> </a:t>
            </a:r>
            <a:r>
              <a:rPr lang="sv-SE" sz="1000" dirty="0" err="1"/>
              <a:t>blevet</a:t>
            </a:r>
            <a:r>
              <a:rPr lang="sv-SE" sz="1000" dirty="0"/>
              <a:t> </a:t>
            </a:r>
            <a:r>
              <a:rPr lang="sv-SE" sz="1000" dirty="0" err="1"/>
              <a:t>anvendt</a:t>
            </a:r>
            <a:r>
              <a:rPr lang="sv-SE" sz="1000" dirty="0"/>
              <a:t> i </a:t>
            </a:r>
            <a:r>
              <a:rPr lang="sv-SE" sz="1000" dirty="0" err="1"/>
              <a:t>kompetenceudvikling</a:t>
            </a:r>
            <a:r>
              <a:rPr lang="sv-SE" sz="1000" dirty="0"/>
              <a:t> for terapeuter, </a:t>
            </a:r>
            <a:r>
              <a:rPr lang="sv-SE" sz="1000" dirty="0" err="1"/>
              <a:t>sygeplejersker</a:t>
            </a:r>
            <a:r>
              <a:rPr lang="sv-SE" sz="1000" dirty="0"/>
              <a:t> og SOSU-assistenter. </a:t>
            </a:r>
            <a:r>
              <a:rPr lang="sv-SE" sz="1000" dirty="0" err="1"/>
              <a:t>Dette</a:t>
            </a:r>
            <a:r>
              <a:rPr lang="sv-SE" sz="1000" dirty="0"/>
              <a:t> blev </a:t>
            </a:r>
            <a:r>
              <a:rPr lang="sv-SE" sz="1000" dirty="0" err="1"/>
              <a:t>også</a:t>
            </a:r>
            <a:r>
              <a:rPr lang="sv-SE" sz="1000" dirty="0"/>
              <a:t> </a:t>
            </a:r>
            <a:r>
              <a:rPr lang="sv-SE" sz="1000" dirty="0" err="1"/>
              <a:t>forklaret</a:t>
            </a:r>
            <a:r>
              <a:rPr lang="sv-SE" sz="1000" dirty="0"/>
              <a:t> under </a:t>
            </a:r>
            <a:r>
              <a:rPr lang="sv-SE" sz="1000" dirty="0" err="1"/>
              <a:t>konferencen</a:t>
            </a:r>
            <a:r>
              <a:rPr lang="sv-SE" sz="1000" dirty="0"/>
              <a:t> Health Innovation Day 2020 på Högskolan i Halmstad </a:t>
            </a:r>
            <a:r>
              <a:rPr lang="sv-SE" sz="1000" dirty="0" err="1"/>
              <a:t>af</a:t>
            </a:r>
            <a:r>
              <a:rPr lang="sv-SE" sz="1000" dirty="0"/>
              <a:t> Peter Uppman, innovationsstrateg i Region Halland, </a:t>
            </a:r>
            <a:r>
              <a:rPr lang="sv-SE" sz="1000" dirty="0" err="1"/>
              <a:t>og</a:t>
            </a:r>
            <a:r>
              <a:rPr lang="sv-SE" sz="1000" dirty="0"/>
              <a:t> Peter Astrup, </a:t>
            </a:r>
            <a:r>
              <a:rPr lang="sv-SE" sz="1000" dirty="0" err="1"/>
              <a:t>centerleder</a:t>
            </a:r>
            <a:r>
              <a:rPr lang="sv-SE" sz="1000" dirty="0"/>
              <a:t> ved Test- </a:t>
            </a:r>
            <a:r>
              <a:rPr lang="sv-SE" sz="1000" dirty="0" err="1"/>
              <a:t>og</a:t>
            </a:r>
            <a:r>
              <a:rPr lang="sv-SE" sz="1000" dirty="0"/>
              <a:t> </a:t>
            </a:r>
            <a:r>
              <a:rPr lang="sv-SE" sz="1000" dirty="0" err="1"/>
              <a:t>Udviklingscenter</a:t>
            </a:r>
            <a:r>
              <a:rPr lang="sv-SE" sz="1000" dirty="0"/>
              <a:t> for </a:t>
            </a:r>
            <a:r>
              <a:rPr lang="sv-SE" sz="1000" dirty="0" err="1"/>
              <a:t>Velfærdsteknologi</a:t>
            </a:r>
            <a:r>
              <a:rPr lang="sv-SE" sz="1000" dirty="0"/>
              <a:t> i Viborg. </a:t>
            </a:r>
            <a:r>
              <a:rPr lang="sv-SE" sz="1000" dirty="0" err="1"/>
              <a:t>Her</a:t>
            </a:r>
            <a:r>
              <a:rPr lang="sv-SE" sz="1000" dirty="0"/>
              <a:t> talte de om, </a:t>
            </a:r>
            <a:r>
              <a:rPr lang="sv-SE" sz="1000" dirty="0" err="1"/>
              <a:t>hvordan</a:t>
            </a:r>
            <a:r>
              <a:rPr lang="sv-SE" sz="1000" dirty="0"/>
              <a:t> et Springboard kan </a:t>
            </a:r>
            <a:r>
              <a:rPr lang="sv-SE" sz="1000" dirty="0" err="1"/>
              <a:t>bidrage</a:t>
            </a:r>
            <a:r>
              <a:rPr lang="sv-SE" sz="1000" dirty="0"/>
              <a:t> </a:t>
            </a:r>
            <a:r>
              <a:rPr lang="sv-SE" sz="1000" dirty="0" err="1"/>
              <a:t>til</a:t>
            </a:r>
            <a:r>
              <a:rPr lang="sv-SE" sz="1000" dirty="0"/>
              <a:t> at </a:t>
            </a:r>
            <a:r>
              <a:rPr lang="sv-SE" sz="1000" dirty="0" err="1"/>
              <a:t>evaluere</a:t>
            </a:r>
            <a:r>
              <a:rPr lang="sv-SE" sz="1000" dirty="0"/>
              <a:t> effekt </a:t>
            </a:r>
            <a:r>
              <a:rPr lang="sv-SE" sz="1000" dirty="0" err="1"/>
              <a:t>og</a:t>
            </a:r>
            <a:r>
              <a:rPr lang="sv-SE" sz="1000" dirty="0"/>
              <a:t> </a:t>
            </a:r>
            <a:r>
              <a:rPr lang="sv-SE" sz="1000" dirty="0" err="1"/>
              <a:t>udvikle</a:t>
            </a:r>
            <a:r>
              <a:rPr lang="sv-SE" sz="1000" dirty="0"/>
              <a:t> nye </a:t>
            </a:r>
            <a:r>
              <a:rPr lang="sv-SE" sz="1000" dirty="0" err="1"/>
              <a:t>løsninger</a:t>
            </a:r>
            <a:r>
              <a:rPr lang="sv-SE" sz="1000" dirty="0"/>
              <a:t>. </a:t>
            </a:r>
          </a:p>
          <a:p>
            <a:pPr marL="0" indent="0">
              <a:lnSpc>
                <a:spcPts val="1840"/>
              </a:lnSpc>
              <a:buNone/>
            </a:pPr>
            <a:r>
              <a:rPr lang="sv-SE" sz="1200" b="1" dirty="0" err="1"/>
              <a:t>Nært</a:t>
            </a:r>
            <a:r>
              <a:rPr lang="sv-SE" sz="1200" b="1" dirty="0"/>
              <a:t> </a:t>
            </a:r>
            <a:r>
              <a:rPr lang="sv-SE" sz="1200" b="1" dirty="0" err="1"/>
              <a:t>samarbejde</a:t>
            </a:r>
            <a:r>
              <a:rPr lang="sv-SE" sz="1200" b="1" dirty="0"/>
              <a:t> over </a:t>
            </a:r>
            <a:r>
              <a:rPr lang="sv-SE" sz="1200" b="1" dirty="0" err="1"/>
              <a:t>grænsen</a:t>
            </a:r>
            <a:endParaRPr lang="sv-SE" sz="1200" b="1" dirty="0"/>
          </a:p>
          <a:p>
            <a:pPr marL="0" indent="0">
              <a:lnSpc>
                <a:spcPts val="1840"/>
              </a:lnSpc>
              <a:buNone/>
            </a:pPr>
            <a:r>
              <a:rPr lang="sv-SE" sz="1000" dirty="0"/>
              <a:t>Både </a:t>
            </a:r>
            <a:r>
              <a:rPr lang="sv-SE" sz="1000" dirty="0" err="1"/>
              <a:t>virksomheder</a:t>
            </a:r>
            <a:r>
              <a:rPr lang="sv-SE" sz="1000" dirty="0"/>
              <a:t> </a:t>
            </a:r>
            <a:r>
              <a:rPr lang="sv-SE" sz="1000" dirty="0" err="1"/>
              <a:t>og</a:t>
            </a:r>
            <a:r>
              <a:rPr lang="sv-SE" sz="1000" dirty="0"/>
              <a:t> </a:t>
            </a:r>
            <a:r>
              <a:rPr lang="sv-SE" sz="1000" dirty="0" err="1"/>
              <a:t>brugere</a:t>
            </a:r>
            <a:r>
              <a:rPr lang="sv-SE" sz="1000" dirty="0"/>
              <a:t> får </a:t>
            </a:r>
            <a:r>
              <a:rPr lang="sv-SE" sz="1000" dirty="0" err="1"/>
              <a:t>udbytte</a:t>
            </a:r>
            <a:r>
              <a:rPr lang="sv-SE" sz="1000" dirty="0"/>
              <a:t> </a:t>
            </a:r>
            <a:r>
              <a:rPr lang="sv-SE" sz="1000" dirty="0" err="1"/>
              <a:t>af</a:t>
            </a:r>
            <a:r>
              <a:rPr lang="sv-SE" sz="1000" dirty="0"/>
              <a:t> </a:t>
            </a:r>
            <a:r>
              <a:rPr lang="sv-SE" sz="1000" dirty="0" err="1"/>
              <a:t>Springboardet</a:t>
            </a:r>
            <a:r>
              <a:rPr lang="sv-SE" sz="1000" dirty="0"/>
              <a:t>, </a:t>
            </a:r>
            <a:r>
              <a:rPr lang="sv-SE" sz="1000" dirty="0" err="1"/>
              <a:t>og</a:t>
            </a:r>
            <a:r>
              <a:rPr lang="sv-SE" sz="1000" dirty="0"/>
              <a:t> konceptets brede </a:t>
            </a:r>
            <a:r>
              <a:rPr lang="sv-SE" sz="1000" dirty="0" err="1"/>
              <a:t>ancvendelighed</a:t>
            </a:r>
            <a:r>
              <a:rPr lang="sv-SE" sz="1000" dirty="0"/>
              <a:t> skyldes det </a:t>
            </a:r>
            <a:r>
              <a:rPr lang="sv-SE" sz="1000" dirty="0" err="1"/>
              <a:t>nære</a:t>
            </a:r>
            <a:r>
              <a:rPr lang="sv-SE" sz="1000" dirty="0"/>
              <a:t> </a:t>
            </a:r>
            <a:r>
              <a:rPr lang="sv-SE" sz="1000" dirty="0" err="1"/>
              <a:t>samarbejde</a:t>
            </a:r>
            <a:r>
              <a:rPr lang="sv-SE" sz="1000" dirty="0"/>
              <a:t> </a:t>
            </a:r>
            <a:r>
              <a:rPr lang="sv-SE" sz="1000" dirty="0" err="1"/>
              <a:t>mellem</a:t>
            </a:r>
            <a:r>
              <a:rPr lang="sv-SE" sz="1000" dirty="0"/>
              <a:t> </a:t>
            </a:r>
            <a:r>
              <a:rPr lang="sv-SE" sz="1000" dirty="0" err="1"/>
              <a:t>partnerne</a:t>
            </a:r>
            <a:r>
              <a:rPr lang="sv-SE" sz="1000" dirty="0"/>
              <a:t> i </a:t>
            </a:r>
            <a:r>
              <a:rPr lang="sv-SE" sz="1000" dirty="0" err="1"/>
              <a:t>CareWare</a:t>
            </a:r>
            <a:r>
              <a:rPr lang="sv-SE" sz="1000" dirty="0"/>
              <a:t> Nordic. </a:t>
            </a:r>
            <a:r>
              <a:rPr lang="sv-SE" sz="1000" dirty="0" err="1"/>
              <a:t>Trods</a:t>
            </a:r>
            <a:r>
              <a:rPr lang="sv-SE" sz="1000" dirty="0"/>
              <a:t> </a:t>
            </a:r>
            <a:r>
              <a:rPr lang="sv-SE" sz="1000" dirty="0" err="1"/>
              <a:t>forskelligheder</a:t>
            </a:r>
            <a:r>
              <a:rPr lang="sv-SE" sz="1000" dirty="0"/>
              <a:t> </a:t>
            </a:r>
            <a:r>
              <a:rPr lang="sv-SE" sz="1000" dirty="0" err="1"/>
              <a:t>indenfor</a:t>
            </a:r>
            <a:r>
              <a:rPr lang="sv-SE" sz="1000" dirty="0"/>
              <a:t> </a:t>
            </a:r>
            <a:r>
              <a:rPr lang="sv-SE" sz="1000" dirty="0" err="1"/>
              <a:t>fx</a:t>
            </a:r>
            <a:r>
              <a:rPr lang="sv-SE" sz="1000" dirty="0"/>
              <a:t> lovgivning i Danmark </a:t>
            </a:r>
            <a:r>
              <a:rPr lang="sv-SE" sz="1000" dirty="0" err="1"/>
              <a:t>og</a:t>
            </a:r>
            <a:r>
              <a:rPr lang="sv-SE" sz="1000" dirty="0"/>
              <a:t> Sverige, har de to </a:t>
            </a:r>
            <a:r>
              <a:rPr lang="sv-SE" sz="1000" dirty="0" err="1"/>
              <a:t>lande</a:t>
            </a:r>
            <a:r>
              <a:rPr lang="sv-SE" sz="1000" dirty="0"/>
              <a:t> </a:t>
            </a:r>
            <a:r>
              <a:rPr lang="sv-SE" sz="1000" dirty="0" err="1"/>
              <a:t>fundet</a:t>
            </a:r>
            <a:r>
              <a:rPr lang="sv-SE" sz="1000" dirty="0"/>
              <a:t> en </a:t>
            </a:r>
            <a:r>
              <a:rPr lang="sv-SE" sz="1000" dirty="0" err="1"/>
              <a:t>fællesnævner</a:t>
            </a:r>
            <a:r>
              <a:rPr lang="sv-SE" sz="1000" dirty="0"/>
              <a:t> i </a:t>
            </a:r>
            <a:r>
              <a:rPr lang="sv-SE" sz="1000" dirty="0" err="1"/>
              <a:t>udviklingen</a:t>
            </a:r>
            <a:r>
              <a:rPr lang="sv-SE" sz="1000" dirty="0"/>
              <a:t> </a:t>
            </a:r>
            <a:r>
              <a:rPr lang="sv-SE" sz="1000" dirty="0" err="1"/>
              <a:t>af</a:t>
            </a:r>
            <a:r>
              <a:rPr lang="sv-SE" sz="1000" dirty="0"/>
              <a:t> </a:t>
            </a:r>
            <a:r>
              <a:rPr lang="sv-SE" sz="1000" dirty="0" err="1"/>
              <a:t>velfærdsteknologi</a:t>
            </a:r>
            <a:r>
              <a:rPr lang="sv-SE" sz="1000" dirty="0"/>
              <a:t>.</a:t>
            </a:r>
          </a:p>
          <a:p>
            <a:pPr marL="0" indent="0">
              <a:lnSpc>
                <a:spcPts val="1840"/>
              </a:lnSpc>
              <a:buNone/>
            </a:pPr>
            <a:r>
              <a:rPr lang="sv-SE" sz="1000" dirty="0"/>
              <a:t>   – Vi har haft </a:t>
            </a:r>
            <a:r>
              <a:rPr lang="sv-SE" sz="1000" dirty="0" err="1"/>
              <a:t>velfærdsteknologi</a:t>
            </a:r>
            <a:r>
              <a:rPr lang="sv-SE" sz="1000" dirty="0"/>
              <a:t> som </a:t>
            </a:r>
            <a:r>
              <a:rPr lang="sv-SE" sz="1000" dirty="0" err="1"/>
              <a:t>fælles</a:t>
            </a:r>
            <a:r>
              <a:rPr lang="sv-SE" sz="1000" dirty="0"/>
              <a:t> fokus siden </a:t>
            </a:r>
            <a:r>
              <a:rPr lang="sv-SE" sz="1000" dirty="0" err="1"/>
              <a:t>begyndelsen</a:t>
            </a:r>
            <a:r>
              <a:rPr lang="sv-SE" sz="1000" dirty="0"/>
              <a:t>. Vi </a:t>
            </a:r>
            <a:r>
              <a:rPr lang="sv-SE" sz="1000" dirty="0" err="1"/>
              <a:t>arbejder</a:t>
            </a:r>
            <a:r>
              <a:rPr lang="sv-SE" sz="1000" dirty="0"/>
              <a:t> på </a:t>
            </a:r>
            <a:r>
              <a:rPr lang="sv-SE" sz="1000" dirty="0" err="1"/>
              <a:t>forskellig</a:t>
            </a:r>
            <a:r>
              <a:rPr lang="sv-SE" sz="1000" dirty="0"/>
              <a:t> vis i Sverige </a:t>
            </a:r>
            <a:r>
              <a:rPr lang="sv-SE" sz="1000" dirty="0" err="1"/>
              <a:t>og</a:t>
            </a:r>
            <a:r>
              <a:rPr lang="sv-SE" sz="1000" dirty="0"/>
              <a:t> Danmark, men vi har haft et </a:t>
            </a:r>
            <a:r>
              <a:rPr lang="sv-SE" sz="1000" dirty="0" err="1"/>
              <a:t>tæt</a:t>
            </a:r>
            <a:r>
              <a:rPr lang="sv-SE" sz="1000" dirty="0"/>
              <a:t> </a:t>
            </a:r>
            <a:r>
              <a:rPr lang="sv-SE" sz="1000" dirty="0" err="1"/>
              <a:t>samarbejde</a:t>
            </a:r>
            <a:r>
              <a:rPr lang="sv-SE" sz="1000" dirty="0"/>
              <a:t> siden projektet </a:t>
            </a:r>
            <a:r>
              <a:rPr lang="sv-SE" sz="1000" dirty="0" err="1"/>
              <a:t>startede</a:t>
            </a:r>
            <a:r>
              <a:rPr lang="sv-SE" sz="1000" dirty="0"/>
              <a:t>, </a:t>
            </a:r>
            <a:r>
              <a:rPr lang="sv-SE" sz="1000" dirty="0" err="1"/>
              <a:t>og</a:t>
            </a:r>
            <a:r>
              <a:rPr lang="sv-SE" sz="1000" dirty="0"/>
              <a:t> det er vi </a:t>
            </a:r>
            <a:r>
              <a:rPr lang="sv-SE" sz="1000" dirty="0" err="1"/>
              <a:t>rigtig</a:t>
            </a:r>
            <a:r>
              <a:rPr lang="sv-SE" sz="1000" dirty="0"/>
              <a:t> </a:t>
            </a:r>
            <a:r>
              <a:rPr lang="sv-SE" sz="1000" dirty="0" err="1"/>
              <a:t>taknemmelige</a:t>
            </a:r>
            <a:r>
              <a:rPr lang="sv-SE" sz="1000" dirty="0"/>
              <a:t> for, </a:t>
            </a:r>
            <a:r>
              <a:rPr lang="sv-SE" sz="1000" dirty="0" err="1"/>
              <a:t>siger</a:t>
            </a:r>
            <a:r>
              <a:rPr lang="sv-SE" sz="1000" dirty="0"/>
              <a:t> Anna-Karin Johannsen, projektleder for </a:t>
            </a:r>
            <a:r>
              <a:rPr lang="sv-SE" sz="1000" dirty="0" err="1"/>
              <a:t>CareWare</a:t>
            </a:r>
            <a:r>
              <a:rPr lang="sv-SE" sz="1000" dirty="0"/>
              <a:t> Nordic.</a:t>
            </a:r>
          </a:p>
        </p:txBody>
      </p:sp>
      <p:sp>
        <p:nvSpPr>
          <p:cNvPr id="10" name="Rubrik 1">
            <a:extLst>
              <a:ext uri="{FF2B5EF4-FFF2-40B4-BE49-F238E27FC236}">
                <a16:creationId xmlns:a16="http://schemas.microsoft.com/office/drawing/2014/main" id="{670BF39B-2577-959B-A726-A508BEF103F3}"/>
              </a:ext>
            </a:extLst>
          </p:cNvPr>
          <p:cNvSpPr txBox="1">
            <a:spLocks/>
          </p:cNvSpPr>
          <p:nvPr/>
        </p:nvSpPr>
        <p:spPr>
          <a:xfrm>
            <a:off x="0" y="0"/>
            <a:ext cx="2453639" cy="365760"/>
          </a:xfrm>
          <a:prstGeom prst="rect">
            <a:avLst/>
          </a:prstGeom>
          <a:solidFill>
            <a:srgbClr val="EB5F09"/>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Tree>
    <p:extLst>
      <p:ext uri="{BB962C8B-B14F-4D97-AF65-F5344CB8AC3E}">
        <p14:creationId xmlns:p14="http://schemas.microsoft.com/office/powerpoint/2010/main" val="910255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1368DF8-7C71-E149-358F-E2B4312BD6DE}"/>
              </a:ext>
            </a:extLst>
          </p:cNvPr>
          <p:cNvSpPr/>
          <p:nvPr/>
        </p:nvSpPr>
        <p:spPr>
          <a:xfrm>
            <a:off x="1371707" y="2184320"/>
            <a:ext cx="10780712" cy="60912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FC882749-A9FD-EBE3-F3E7-B605607D9B8B}"/>
              </a:ext>
            </a:extLst>
          </p:cNvPr>
          <p:cNvSpPr>
            <a:spLocks noGrp="1"/>
          </p:cNvSpPr>
          <p:nvPr>
            <p:ph type="title"/>
          </p:nvPr>
        </p:nvSpPr>
        <p:spPr>
          <a:xfrm>
            <a:off x="880109" y="511177"/>
            <a:ext cx="11921491" cy="1855788"/>
          </a:xfrm>
        </p:spPr>
        <p:txBody>
          <a:bodyPr>
            <a:noAutofit/>
          </a:bodyPr>
          <a:lstStyle/>
          <a:p>
            <a:pPr>
              <a:lnSpc>
                <a:spcPct val="100000"/>
              </a:lnSpc>
            </a:pPr>
            <a:r>
              <a:rPr lang="sv-SE" sz="3600" dirty="0" err="1"/>
              <a:t>Hør</a:t>
            </a:r>
            <a:r>
              <a:rPr lang="sv-SE" sz="3600" dirty="0"/>
              <a:t> Peter Uppman </a:t>
            </a:r>
            <a:r>
              <a:rPr lang="sv-SE" sz="3600" dirty="0" err="1"/>
              <a:t>og</a:t>
            </a:r>
            <a:r>
              <a:rPr lang="sv-SE" sz="3600" dirty="0"/>
              <a:t> Peter Astrup </a:t>
            </a:r>
            <a:r>
              <a:rPr lang="sv-SE" sz="3600" dirty="0" err="1"/>
              <a:t>fortælle</a:t>
            </a:r>
            <a:r>
              <a:rPr lang="sv-SE" sz="3600" dirty="0"/>
              <a:t> om Springboard-konceptet på Health Innovation Day 2020</a:t>
            </a:r>
          </a:p>
        </p:txBody>
      </p:sp>
      <p:pic>
        <p:nvPicPr>
          <p:cNvPr id="4" name="Onlinemedia 3" descr="Springboards – assessing impact and developing new solutions, Health Innovation Day 2020 (Section 3)">
            <a:hlinkClick r:id="" action="ppaction://media"/>
            <a:extLst>
              <a:ext uri="{FF2B5EF4-FFF2-40B4-BE49-F238E27FC236}">
                <a16:creationId xmlns:a16="http://schemas.microsoft.com/office/drawing/2014/main" id="{ECD47580-80E3-7EE4-2283-9E3BE83654C9}"/>
              </a:ext>
            </a:extLst>
          </p:cNvPr>
          <p:cNvPicPr>
            <a:picLocks noGrp="1" noRot="1" noChangeAspect="1"/>
          </p:cNvPicPr>
          <p:nvPr>
            <p:ph idx="1"/>
            <a:videoFile r:link="rId1"/>
          </p:nvPr>
        </p:nvPicPr>
        <p:blipFill>
          <a:blip r:embed="rId3"/>
          <a:stretch>
            <a:fillRect/>
          </a:stretch>
        </p:blipFill>
        <p:spPr>
          <a:xfrm>
            <a:off x="1011238" y="2555875"/>
            <a:ext cx="10780712" cy="6091238"/>
          </a:xfrm>
          <a:prstGeom prst="rect">
            <a:avLst/>
          </a:prstGeom>
        </p:spPr>
      </p:pic>
      <p:sp>
        <p:nvSpPr>
          <p:cNvPr id="5" name="Rubrik 1">
            <a:extLst>
              <a:ext uri="{FF2B5EF4-FFF2-40B4-BE49-F238E27FC236}">
                <a16:creationId xmlns:a16="http://schemas.microsoft.com/office/drawing/2014/main" id="{0EBA10F1-86CB-C1E2-C3BF-5F999813E882}"/>
              </a:ext>
            </a:extLst>
          </p:cNvPr>
          <p:cNvSpPr txBox="1">
            <a:spLocks/>
          </p:cNvSpPr>
          <p:nvPr/>
        </p:nvSpPr>
        <p:spPr>
          <a:xfrm>
            <a:off x="0" y="0"/>
            <a:ext cx="2453639" cy="365760"/>
          </a:xfrm>
          <a:prstGeom prst="rect">
            <a:avLst/>
          </a:prstGeom>
          <a:solidFill>
            <a:srgbClr val="EB5F09"/>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VIRKSOMHEDSUDVIKLING</a:t>
            </a:r>
            <a:endParaRPr lang="sv-SE" sz="900" dirty="0">
              <a:solidFill>
                <a:schemeClr val="bg1"/>
              </a:solidFill>
              <a:latin typeface="+mn-lt"/>
            </a:endParaRPr>
          </a:p>
        </p:txBody>
      </p:sp>
    </p:spTree>
    <p:extLst>
      <p:ext uri="{BB962C8B-B14F-4D97-AF65-F5344CB8AC3E}">
        <p14:creationId xmlns:p14="http://schemas.microsoft.com/office/powerpoint/2010/main" val="29676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38C5C3B7-23C2-469F-C58C-81B79A936DE8}"/>
              </a:ext>
            </a:extLst>
          </p:cNvPr>
          <p:cNvPicPr>
            <a:picLocks noChangeAspect="1"/>
          </p:cNvPicPr>
          <p:nvPr/>
        </p:nvPicPr>
        <p:blipFill rotWithShape="1">
          <a:blip r:embed="rId4"/>
          <a:srcRect l="19865" r="28161"/>
          <a:stretch/>
        </p:blipFill>
        <p:spPr>
          <a:xfrm>
            <a:off x="8593160" y="38393"/>
            <a:ext cx="4030133" cy="3348880"/>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grpSp>
        <p:nvGrpSpPr>
          <p:cNvPr id="23" name="Group 22">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24"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ktangel 17">
            <a:extLst>
              <a:ext uri="{FF2B5EF4-FFF2-40B4-BE49-F238E27FC236}">
                <a16:creationId xmlns:a16="http://schemas.microsoft.com/office/drawing/2014/main" id="{2AE344F9-7E9D-5C08-BA80-24E08FF75F3C}"/>
              </a:ext>
            </a:extLst>
          </p:cNvPr>
          <p:cNvSpPr/>
          <p:nvPr/>
        </p:nvSpPr>
        <p:spPr>
          <a:xfrm>
            <a:off x="5925835" y="3742681"/>
            <a:ext cx="6085431" cy="33488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Springboard med RSP.mp4" descr="Springboard med RSP.mp4">
            <a:hlinkClick r:id="" action="ppaction://media"/>
            <a:extLst>
              <a:ext uri="{FF2B5EF4-FFF2-40B4-BE49-F238E27FC236}">
                <a16:creationId xmlns:a16="http://schemas.microsoft.com/office/drawing/2014/main" id="{F20DEA63-D7FB-BEEB-D0B4-0B08591967F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03381" y="3938698"/>
            <a:ext cx="6109579" cy="3436637"/>
          </a:xfrm>
          <a:prstGeom prst="rect">
            <a:avLst/>
          </a:prstGeom>
        </p:spPr>
      </p:pic>
      <p:sp>
        <p:nvSpPr>
          <p:cNvPr id="2" name="Rubrik 1">
            <a:extLst>
              <a:ext uri="{FF2B5EF4-FFF2-40B4-BE49-F238E27FC236}">
                <a16:creationId xmlns:a16="http://schemas.microsoft.com/office/drawing/2014/main" id="{F68FA363-8CC1-C149-398D-AD808C479DE7}"/>
              </a:ext>
            </a:extLst>
          </p:cNvPr>
          <p:cNvSpPr>
            <a:spLocks noGrp="1"/>
          </p:cNvSpPr>
          <p:nvPr>
            <p:ph type="title"/>
          </p:nvPr>
        </p:nvSpPr>
        <p:spPr>
          <a:xfrm>
            <a:off x="588640" y="1177748"/>
            <a:ext cx="4943104" cy="3120841"/>
          </a:xfrm>
        </p:spPr>
        <p:txBody>
          <a:bodyPr vert="horz" lIns="91440" tIns="45720" rIns="91440" bIns="45720" rtlCol="0" anchor="b">
            <a:normAutofit/>
          </a:bodyPr>
          <a:lstStyle/>
          <a:p>
            <a:pPr defTabSz="914400"/>
            <a:r>
              <a:rPr lang="en-US" sz="4800" kern="1200" dirty="0" err="1">
                <a:solidFill>
                  <a:schemeClr val="bg1"/>
                </a:solidFill>
                <a:latin typeface="+mj-lt"/>
                <a:ea typeface="+mj-ea"/>
                <a:cs typeface="+mj-cs"/>
              </a:rPr>
              <a:t>Måling</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af</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blodsukker</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uden</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stik</a:t>
            </a:r>
            <a:r>
              <a:rPr lang="en-US" sz="4800" kern="1200" dirty="0">
                <a:solidFill>
                  <a:schemeClr val="bg1"/>
                </a:solidFill>
                <a:latin typeface="+mj-lt"/>
                <a:ea typeface="+mj-ea"/>
                <a:cs typeface="+mj-cs"/>
              </a:rPr>
              <a:t> i </a:t>
            </a:r>
            <a:r>
              <a:rPr lang="en-US" sz="4800" kern="1200" dirty="0" err="1">
                <a:solidFill>
                  <a:schemeClr val="bg1"/>
                </a:solidFill>
                <a:latin typeface="+mj-lt"/>
                <a:ea typeface="+mj-ea"/>
                <a:cs typeface="+mj-cs"/>
              </a:rPr>
              <a:t>fingeren</a:t>
            </a:r>
            <a:endParaRPr lang="en-US" sz="48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BD3A455D-9974-2533-F984-A6BE362E8771}"/>
              </a:ext>
            </a:extLst>
          </p:cNvPr>
          <p:cNvSpPr/>
          <p:nvPr/>
        </p:nvSpPr>
        <p:spPr>
          <a:xfrm>
            <a:off x="588638" y="4800600"/>
            <a:ext cx="4927704" cy="3853281"/>
          </a:xfrm>
          <a:prstGeom prst="rect">
            <a:avLst/>
          </a:prstGeom>
        </p:spPr>
        <p:txBody>
          <a:bodyPr vert="horz" lIns="91440" tIns="45720" rIns="91440" bIns="45720" rtlCol="0" anchor="t">
            <a:normAutofit/>
          </a:bodyPr>
          <a:lstStyle/>
          <a:p>
            <a:pPr defTabSz="914400">
              <a:lnSpc>
                <a:spcPct val="150000"/>
              </a:lnSpc>
              <a:spcAft>
                <a:spcPts val="600"/>
              </a:spcAft>
            </a:pPr>
            <a:r>
              <a:rPr lang="en-US" sz="1600" dirty="0">
                <a:solidFill>
                  <a:schemeClr val="bg1"/>
                </a:solidFill>
              </a:rPr>
              <a:t>Danske RSP Systems er i gang med at </a:t>
            </a:r>
            <a:r>
              <a:rPr lang="en-US" sz="1600" dirty="0" err="1">
                <a:solidFill>
                  <a:schemeClr val="bg1"/>
                </a:solidFill>
              </a:rPr>
              <a:t>udvikle</a:t>
            </a:r>
            <a:r>
              <a:rPr lang="en-US" sz="1600" dirty="0">
                <a:solidFill>
                  <a:schemeClr val="bg1"/>
                </a:solidFill>
              </a:rPr>
              <a:t> et </a:t>
            </a:r>
            <a:r>
              <a:rPr lang="en-US" sz="1600" dirty="0" err="1">
                <a:solidFill>
                  <a:schemeClr val="bg1"/>
                </a:solidFill>
              </a:rPr>
              <a:t>produkt</a:t>
            </a:r>
            <a:r>
              <a:rPr lang="en-US" sz="1600" dirty="0">
                <a:solidFill>
                  <a:schemeClr val="bg1"/>
                </a:solidFill>
              </a:rPr>
              <a:t> til </a:t>
            </a:r>
            <a:r>
              <a:rPr lang="en-US" sz="1600" dirty="0" err="1">
                <a:solidFill>
                  <a:schemeClr val="bg1"/>
                </a:solidFill>
              </a:rPr>
              <a:t>diabetespatienter</a:t>
            </a:r>
            <a:r>
              <a:rPr lang="en-US" sz="1600" dirty="0">
                <a:solidFill>
                  <a:schemeClr val="bg1"/>
                </a:solidFill>
              </a:rPr>
              <a:t>, </a:t>
            </a:r>
            <a:r>
              <a:rPr lang="en-US" sz="1600" dirty="0" err="1">
                <a:solidFill>
                  <a:schemeClr val="bg1"/>
                </a:solidFill>
              </a:rPr>
              <a:t>som</a:t>
            </a:r>
            <a:r>
              <a:rPr lang="en-US" sz="1600" dirty="0">
                <a:solidFill>
                  <a:schemeClr val="bg1"/>
                </a:solidFill>
              </a:rPr>
              <a:t> </a:t>
            </a:r>
            <a:r>
              <a:rPr lang="en-US" sz="1600" dirty="0" err="1">
                <a:solidFill>
                  <a:schemeClr val="bg1"/>
                </a:solidFill>
              </a:rPr>
              <a:t>skal</a:t>
            </a:r>
            <a:r>
              <a:rPr lang="en-US" sz="1600" dirty="0">
                <a:solidFill>
                  <a:schemeClr val="bg1"/>
                </a:solidFill>
              </a:rPr>
              <a:t> </a:t>
            </a:r>
            <a:r>
              <a:rPr lang="en-US" sz="1600" dirty="0" err="1">
                <a:solidFill>
                  <a:schemeClr val="bg1"/>
                </a:solidFill>
              </a:rPr>
              <a:t>kunne</a:t>
            </a:r>
            <a:r>
              <a:rPr lang="en-US" sz="1600" dirty="0">
                <a:solidFill>
                  <a:schemeClr val="bg1"/>
                </a:solidFill>
              </a:rPr>
              <a:t> </a:t>
            </a:r>
            <a:r>
              <a:rPr lang="en-US" sz="1600" dirty="0" err="1">
                <a:solidFill>
                  <a:schemeClr val="bg1"/>
                </a:solidFill>
              </a:rPr>
              <a:t>måle</a:t>
            </a:r>
            <a:r>
              <a:rPr lang="en-US" sz="1600" dirty="0">
                <a:solidFill>
                  <a:schemeClr val="bg1"/>
                </a:solidFill>
              </a:rPr>
              <a:t>  </a:t>
            </a:r>
            <a:r>
              <a:rPr lang="en-US" sz="1600" dirty="0" err="1">
                <a:solidFill>
                  <a:schemeClr val="bg1"/>
                </a:solidFill>
              </a:rPr>
              <a:t>blodsukker</a:t>
            </a:r>
            <a:r>
              <a:rPr lang="en-US" sz="1600" dirty="0">
                <a:solidFill>
                  <a:schemeClr val="bg1"/>
                </a:solidFill>
              </a:rPr>
              <a:t> med </a:t>
            </a:r>
            <a:r>
              <a:rPr lang="en-US" sz="1600" dirty="0" err="1">
                <a:solidFill>
                  <a:schemeClr val="bg1"/>
                </a:solidFill>
              </a:rPr>
              <a:t>hjælp</a:t>
            </a:r>
            <a:r>
              <a:rPr lang="en-US" sz="1600" dirty="0">
                <a:solidFill>
                  <a:schemeClr val="bg1"/>
                </a:solidFill>
              </a:rPr>
              <a:t> </a:t>
            </a:r>
            <a:r>
              <a:rPr lang="en-US" sz="1600" dirty="0" err="1">
                <a:solidFill>
                  <a:schemeClr val="bg1"/>
                </a:solidFill>
              </a:rPr>
              <a:t>fra</a:t>
            </a:r>
            <a:r>
              <a:rPr lang="en-US" sz="1600" dirty="0">
                <a:solidFill>
                  <a:schemeClr val="bg1"/>
                </a:solidFill>
              </a:rPr>
              <a:t> </a:t>
            </a:r>
            <a:r>
              <a:rPr lang="en-US" sz="1600" dirty="0" err="1">
                <a:solidFill>
                  <a:schemeClr val="bg1"/>
                </a:solidFill>
              </a:rPr>
              <a:t>infrarødt</a:t>
            </a:r>
            <a:r>
              <a:rPr lang="en-US" sz="1600" dirty="0">
                <a:solidFill>
                  <a:schemeClr val="bg1"/>
                </a:solidFill>
              </a:rPr>
              <a:t> </a:t>
            </a:r>
            <a:r>
              <a:rPr lang="en-US" sz="1600" dirty="0" err="1">
                <a:solidFill>
                  <a:schemeClr val="bg1"/>
                </a:solidFill>
              </a:rPr>
              <a:t>lys</a:t>
            </a:r>
            <a:r>
              <a:rPr lang="en-US" sz="1600" dirty="0">
                <a:solidFill>
                  <a:schemeClr val="bg1"/>
                </a:solidFill>
              </a:rPr>
              <a:t> i </a:t>
            </a:r>
            <a:r>
              <a:rPr lang="en-US" sz="1600" dirty="0" err="1">
                <a:solidFill>
                  <a:schemeClr val="bg1"/>
                </a:solidFill>
              </a:rPr>
              <a:t>stedet</a:t>
            </a:r>
            <a:r>
              <a:rPr lang="en-US" sz="1600" dirty="0">
                <a:solidFill>
                  <a:schemeClr val="bg1"/>
                </a:solidFill>
              </a:rPr>
              <a:t> for et </a:t>
            </a:r>
            <a:r>
              <a:rPr lang="en-US" sz="1600" dirty="0" err="1">
                <a:solidFill>
                  <a:schemeClr val="bg1"/>
                </a:solidFill>
              </a:rPr>
              <a:t>stik</a:t>
            </a:r>
            <a:r>
              <a:rPr lang="en-US" sz="1600" dirty="0">
                <a:solidFill>
                  <a:schemeClr val="bg1"/>
                </a:solidFill>
              </a:rPr>
              <a:t> í </a:t>
            </a:r>
            <a:r>
              <a:rPr lang="en-US" sz="1600" dirty="0" err="1">
                <a:solidFill>
                  <a:schemeClr val="bg1"/>
                </a:solidFill>
              </a:rPr>
              <a:t>fingeren</a:t>
            </a:r>
            <a:r>
              <a:rPr lang="en-US" sz="1600" dirty="0">
                <a:solidFill>
                  <a:schemeClr val="bg1"/>
                </a:solidFill>
              </a:rPr>
              <a:t>. De </a:t>
            </a:r>
            <a:r>
              <a:rPr lang="en-US" sz="1600" dirty="0" err="1">
                <a:solidFill>
                  <a:schemeClr val="bg1"/>
                </a:solidFill>
              </a:rPr>
              <a:t>kontaktede</a:t>
            </a:r>
            <a:r>
              <a:rPr lang="en-US" sz="1600" dirty="0">
                <a:solidFill>
                  <a:schemeClr val="bg1"/>
                </a:solidFill>
              </a:rPr>
              <a:t> CareWare Nordic Partner Leap for Life for at </a:t>
            </a:r>
            <a:r>
              <a:rPr lang="en-US" sz="1600" dirty="0" err="1">
                <a:solidFill>
                  <a:schemeClr val="bg1"/>
                </a:solidFill>
              </a:rPr>
              <a:t>deltage</a:t>
            </a:r>
            <a:r>
              <a:rPr lang="en-US" sz="1600" dirty="0">
                <a:solidFill>
                  <a:schemeClr val="bg1"/>
                </a:solidFill>
              </a:rPr>
              <a:t> i et Springboard med et panel </a:t>
            </a:r>
            <a:r>
              <a:rPr lang="en-US" sz="1600" dirty="0" err="1">
                <a:solidFill>
                  <a:schemeClr val="bg1"/>
                </a:solidFill>
              </a:rPr>
              <a:t>af</a:t>
            </a:r>
            <a:r>
              <a:rPr lang="en-US" sz="1600" dirty="0">
                <a:solidFill>
                  <a:schemeClr val="bg1"/>
                </a:solidFill>
              </a:rPr>
              <a:t> </a:t>
            </a:r>
            <a:r>
              <a:rPr lang="en-US" sz="1600" dirty="0" err="1">
                <a:solidFill>
                  <a:schemeClr val="bg1"/>
                </a:solidFill>
              </a:rPr>
              <a:t>sundhedspersonale</a:t>
            </a:r>
            <a:r>
              <a:rPr lang="en-US" sz="1600" dirty="0">
                <a:solidFill>
                  <a:schemeClr val="bg1"/>
                </a:solidFill>
              </a:rPr>
              <a:t> </a:t>
            </a:r>
            <a:r>
              <a:rPr lang="en-US" sz="1600" dirty="0" err="1">
                <a:solidFill>
                  <a:schemeClr val="bg1"/>
                </a:solidFill>
              </a:rPr>
              <a:t>samt</a:t>
            </a:r>
            <a:r>
              <a:rPr lang="en-US" sz="1600" dirty="0">
                <a:solidFill>
                  <a:schemeClr val="bg1"/>
                </a:solidFill>
              </a:rPr>
              <a:t> </a:t>
            </a:r>
            <a:r>
              <a:rPr lang="en-US" sz="1600" dirty="0" err="1">
                <a:solidFill>
                  <a:schemeClr val="bg1"/>
                </a:solidFill>
              </a:rPr>
              <a:t>diabetespatienter</a:t>
            </a:r>
            <a:r>
              <a:rPr lang="en-US" sz="1600" dirty="0">
                <a:solidFill>
                  <a:schemeClr val="bg1"/>
                </a:solidFill>
              </a:rPr>
              <a:t>. </a:t>
            </a:r>
            <a:r>
              <a:rPr lang="en-US" sz="1600" dirty="0" err="1">
                <a:solidFill>
                  <a:schemeClr val="bg1"/>
                </a:solidFill>
              </a:rPr>
              <a:t>Springboardet</a:t>
            </a:r>
            <a:r>
              <a:rPr lang="en-US" sz="1600" dirty="0">
                <a:solidFill>
                  <a:schemeClr val="bg1"/>
                </a:solidFill>
              </a:rPr>
              <a:t> </a:t>
            </a:r>
            <a:r>
              <a:rPr lang="en-US" sz="1600" dirty="0" err="1">
                <a:solidFill>
                  <a:schemeClr val="bg1"/>
                </a:solidFill>
              </a:rPr>
              <a:t>behandlede</a:t>
            </a:r>
            <a:r>
              <a:rPr lang="en-US" sz="1600" dirty="0">
                <a:solidFill>
                  <a:schemeClr val="bg1"/>
                </a:solidFill>
              </a:rPr>
              <a:t>  </a:t>
            </a:r>
            <a:r>
              <a:rPr lang="en-US" sz="1600" dirty="0" err="1">
                <a:solidFill>
                  <a:schemeClr val="bg1"/>
                </a:solidFill>
              </a:rPr>
              <a:t>bl.a</a:t>
            </a:r>
            <a:r>
              <a:rPr lang="en-US" sz="1600" dirty="0">
                <a:solidFill>
                  <a:schemeClr val="bg1"/>
                </a:solidFill>
              </a:rPr>
              <a:t>. </a:t>
            </a:r>
            <a:r>
              <a:rPr lang="en-US" sz="1600" dirty="0" err="1">
                <a:solidFill>
                  <a:schemeClr val="bg1"/>
                </a:solidFill>
              </a:rPr>
              <a:t>spørgsmålet</a:t>
            </a:r>
            <a:r>
              <a:rPr lang="en-US" sz="1600" dirty="0">
                <a:solidFill>
                  <a:schemeClr val="bg1"/>
                </a:solidFill>
              </a:rPr>
              <a:t> om, </a:t>
            </a:r>
            <a:r>
              <a:rPr lang="en-US" sz="1600" dirty="0" err="1">
                <a:solidFill>
                  <a:schemeClr val="bg1"/>
                </a:solidFill>
              </a:rPr>
              <a:t>hvordan</a:t>
            </a:r>
            <a:r>
              <a:rPr lang="en-US" sz="1600" dirty="0">
                <a:solidFill>
                  <a:schemeClr val="bg1"/>
                </a:solidFill>
              </a:rPr>
              <a:t> </a:t>
            </a:r>
            <a:r>
              <a:rPr lang="en-US" sz="1600" dirty="0" err="1">
                <a:solidFill>
                  <a:schemeClr val="bg1"/>
                </a:solidFill>
              </a:rPr>
              <a:t>produktet</a:t>
            </a:r>
            <a:r>
              <a:rPr lang="en-US" sz="1600" dirty="0">
                <a:solidFill>
                  <a:schemeClr val="bg1"/>
                </a:solidFill>
              </a:rPr>
              <a:t> passer </a:t>
            </a:r>
            <a:r>
              <a:rPr lang="en-US" sz="1600" dirty="0" err="1">
                <a:solidFill>
                  <a:schemeClr val="bg1"/>
                </a:solidFill>
              </a:rPr>
              <a:t>ind</a:t>
            </a:r>
            <a:r>
              <a:rPr lang="en-US" sz="1600" dirty="0">
                <a:solidFill>
                  <a:schemeClr val="bg1"/>
                </a:solidFill>
              </a:rPr>
              <a:t> i de </a:t>
            </a:r>
            <a:r>
              <a:rPr lang="en-US" sz="1600" dirty="0" err="1">
                <a:solidFill>
                  <a:schemeClr val="bg1"/>
                </a:solidFill>
              </a:rPr>
              <a:t>eksisterende</a:t>
            </a:r>
            <a:r>
              <a:rPr lang="en-US" sz="1600" dirty="0">
                <a:solidFill>
                  <a:schemeClr val="bg1"/>
                </a:solidFill>
              </a:rPr>
              <a:t> </a:t>
            </a:r>
            <a:r>
              <a:rPr lang="en-US" sz="1600" dirty="0" err="1">
                <a:solidFill>
                  <a:schemeClr val="bg1"/>
                </a:solidFill>
              </a:rPr>
              <a:t>procedurer</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digitale</a:t>
            </a:r>
            <a:r>
              <a:rPr lang="en-US" sz="1600" dirty="0">
                <a:solidFill>
                  <a:schemeClr val="bg1"/>
                </a:solidFill>
              </a:rPr>
              <a:t> </a:t>
            </a:r>
            <a:r>
              <a:rPr lang="en-US" sz="1600" dirty="0" err="1">
                <a:solidFill>
                  <a:schemeClr val="bg1"/>
                </a:solidFill>
              </a:rPr>
              <a:t>systemer</a:t>
            </a:r>
            <a:r>
              <a:rPr lang="en-US" sz="1600" dirty="0">
                <a:solidFill>
                  <a:schemeClr val="bg1"/>
                </a:solidFill>
              </a:rPr>
              <a:t> hos </a:t>
            </a:r>
            <a:r>
              <a:rPr lang="en-US" sz="1600" dirty="0" err="1">
                <a:solidFill>
                  <a:schemeClr val="bg1"/>
                </a:solidFill>
              </a:rPr>
              <a:t>brugerne</a:t>
            </a:r>
            <a:r>
              <a:rPr lang="en-US" sz="1600" dirty="0">
                <a:solidFill>
                  <a:schemeClr val="bg1"/>
                </a:solidFill>
              </a:rPr>
              <a:t> (</a:t>
            </a:r>
            <a:r>
              <a:rPr lang="en-US" sz="1600" dirty="0" err="1">
                <a:solidFill>
                  <a:schemeClr val="bg1"/>
                </a:solidFill>
              </a:rPr>
              <a:t>personale</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diabetikere</a:t>
            </a:r>
            <a:r>
              <a:rPr lang="en-US" sz="1600" dirty="0">
                <a:solidFill>
                  <a:schemeClr val="bg1"/>
                </a:solidFill>
              </a:rPr>
              <a:t>).</a:t>
            </a:r>
            <a:endParaRPr lang="en-US" sz="1600" strike="sngStrike" dirty="0">
              <a:solidFill>
                <a:schemeClr val="bg1"/>
              </a:solidFill>
            </a:endParaRPr>
          </a:p>
        </p:txBody>
      </p:sp>
      <p:sp>
        <p:nvSpPr>
          <p:cNvPr id="19" name="Rubrik 1">
            <a:extLst>
              <a:ext uri="{FF2B5EF4-FFF2-40B4-BE49-F238E27FC236}">
                <a16:creationId xmlns:a16="http://schemas.microsoft.com/office/drawing/2014/main" id="{C960C1D5-B495-FF39-09EA-33788C418C47}"/>
              </a:ext>
            </a:extLst>
          </p:cNvPr>
          <p:cNvSpPr txBox="1">
            <a:spLocks/>
          </p:cNvSpPr>
          <p:nvPr/>
        </p:nvSpPr>
        <p:spPr>
          <a:xfrm>
            <a:off x="0" y="0"/>
            <a:ext cx="2453639" cy="365760"/>
          </a:xfrm>
          <a:prstGeom prst="rect">
            <a:avLst/>
          </a:prstGeom>
          <a:solidFill>
            <a:schemeClr val="bg1"/>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accent2"/>
                </a:solidFill>
                <a:latin typeface="+mn-lt"/>
              </a:rPr>
              <a:t>VIRKSOMHEDSUDVIKLING</a:t>
            </a:r>
            <a:endParaRPr lang="sv-SE" sz="800" dirty="0">
              <a:solidFill>
                <a:schemeClr val="accent2"/>
              </a:solidFill>
              <a:latin typeface="+mn-lt"/>
            </a:endParaRPr>
          </a:p>
        </p:txBody>
      </p:sp>
    </p:spTree>
    <p:extLst>
      <p:ext uri="{BB962C8B-B14F-4D97-AF65-F5344CB8AC3E}">
        <p14:creationId xmlns:p14="http://schemas.microsoft.com/office/powerpoint/2010/main" val="28521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225DA36-E788-4A28-E558-0FE65EE0586F}"/>
              </a:ext>
            </a:extLst>
          </p:cNvPr>
          <p:cNvSpPr/>
          <p:nvPr/>
        </p:nvSpPr>
        <p:spPr>
          <a:xfrm>
            <a:off x="6947998" y="3174287"/>
            <a:ext cx="5554163" cy="313810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Onlinemedia 3" descr="SpringBoard på Halmstads Gummifabrik">
            <a:hlinkClick r:id="" action="ppaction://media"/>
            <a:extLst>
              <a:ext uri="{FF2B5EF4-FFF2-40B4-BE49-F238E27FC236}">
                <a16:creationId xmlns:a16="http://schemas.microsoft.com/office/drawing/2014/main" id="{FC846C61-6E57-4BC6-A00E-8C7F5D63EB30}"/>
              </a:ext>
            </a:extLst>
          </p:cNvPr>
          <p:cNvPicPr>
            <a:picLocks noGrp="1" noRot="1" noChangeAspect="1"/>
          </p:cNvPicPr>
          <p:nvPr>
            <p:ph idx="1"/>
            <a:videoFile r:link="rId1"/>
          </p:nvPr>
        </p:nvPicPr>
        <p:blipFill>
          <a:blip r:embed="rId3"/>
          <a:stretch>
            <a:fillRect/>
          </a:stretch>
        </p:blipFill>
        <p:spPr>
          <a:xfrm>
            <a:off x="6709462" y="3412823"/>
            <a:ext cx="5554163" cy="3138102"/>
          </a:xfrm>
          <a:prstGeom prst="rect">
            <a:avLst/>
          </a:prstGeom>
        </p:spPr>
      </p:pic>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5400" kern="1200" dirty="0">
                <a:solidFill>
                  <a:schemeClr val="bg1"/>
                </a:solidFill>
                <a:latin typeface="+mj-lt"/>
                <a:ea typeface="+mj-ea"/>
                <a:cs typeface="+mj-cs"/>
              </a:rPr>
              <a:t>Springboard </a:t>
            </a:r>
            <a:r>
              <a:rPr lang="en-US" sz="5400" kern="1200" dirty="0" err="1">
                <a:solidFill>
                  <a:schemeClr val="bg1"/>
                </a:solidFill>
                <a:latin typeface="+mj-lt"/>
                <a:ea typeface="+mj-ea"/>
                <a:cs typeface="+mj-cs"/>
              </a:rPr>
              <a:t>på</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Halmstads</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Gummifabrik</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5022648"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chemeClr val="bg1"/>
                </a:solidFill>
              </a:rPr>
              <a:t>Peter Uppman, Business </a:t>
            </a:r>
            <a:r>
              <a:rPr lang="en-US" sz="1600" dirty="0" err="1">
                <a:solidFill>
                  <a:schemeClr val="bg1"/>
                </a:solidFill>
              </a:rPr>
              <a:t>Koordinator</a:t>
            </a:r>
            <a:r>
              <a:rPr lang="en-US" sz="1600" dirty="0">
                <a:solidFill>
                  <a:schemeClr val="bg1"/>
                </a:solidFill>
              </a:rPr>
              <a:t> </a:t>
            </a:r>
            <a:r>
              <a:rPr lang="en-US" sz="1600" dirty="0" err="1">
                <a:solidFill>
                  <a:schemeClr val="bg1"/>
                </a:solidFill>
              </a:rPr>
              <a:t>og</a:t>
            </a:r>
            <a:r>
              <a:rPr lang="en-US" sz="1600" dirty="0">
                <a:solidFill>
                  <a:schemeClr val="bg1"/>
                </a:solidFill>
              </a:rPr>
              <a:t> Peter </a:t>
            </a:r>
            <a:r>
              <a:rPr lang="en-US" sz="1600" dirty="0" err="1">
                <a:solidFill>
                  <a:schemeClr val="bg1"/>
                </a:solidFill>
              </a:rPr>
              <a:t>Astrup</a:t>
            </a:r>
            <a:r>
              <a:rPr lang="en-US" sz="1600" dirty="0">
                <a:solidFill>
                  <a:schemeClr val="bg1"/>
                </a:solidFill>
              </a:rPr>
              <a:t>, </a:t>
            </a:r>
            <a:r>
              <a:rPr lang="en-US" sz="1600" dirty="0" err="1">
                <a:solidFill>
                  <a:schemeClr val="bg1"/>
                </a:solidFill>
              </a:rPr>
              <a:t>Leder</a:t>
            </a:r>
            <a:r>
              <a:rPr lang="en-US" sz="1600" dirty="0">
                <a:solidFill>
                  <a:schemeClr val="bg1"/>
                </a:solidFill>
              </a:rPr>
              <a:t> </a:t>
            </a:r>
            <a:r>
              <a:rPr lang="en-US" sz="1600" dirty="0" err="1">
                <a:solidFill>
                  <a:schemeClr val="bg1"/>
                </a:solidFill>
              </a:rPr>
              <a:t>af</a:t>
            </a:r>
            <a:r>
              <a:rPr lang="en-US" sz="1600" dirty="0">
                <a:solidFill>
                  <a:schemeClr val="bg1"/>
                </a:solidFill>
              </a:rPr>
              <a:t> Test </a:t>
            </a:r>
            <a:r>
              <a:rPr lang="en-US" sz="1600" dirty="0" err="1">
                <a:solidFill>
                  <a:schemeClr val="bg1"/>
                </a:solidFill>
              </a:rPr>
              <a:t>og</a:t>
            </a:r>
            <a:r>
              <a:rPr lang="en-US" sz="1600" dirty="0">
                <a:solidFill>
                  <a:schemeClr val="bg1"/>
                </a:solidFill>
              </a:rPr>
              <a:t> </a:t>
            </a:r>
            <a:r>
              <a:rPr lang="en-US" sz="1600" dirty="0" err="1">
                <a:solidFill>
                  <a:schemeClr val="bg1"/>
                </a:solidFill>
              </a:rPr>
              <a:t>udviklingscenter</a:t>
            </a:r>
            <a:r>
              <a:rPr lang="en-US" sz="1600" dirty="0">
                <a:solidFill>
                  <a:schemeClr val="bg1"/>
                </a:solidFill>
              </a:rPr>
              <a:t> for </a:t>
            </a:r>
            <a:r>
              <a:rPr lang="en-US" sz="1600" dirty="0" err="1">
                <a:solidFill>
                  <a:schemeClr val="bg1"/>
                </a:solidFill>
              </a:rPr>
              <a:t>Velfærdsteknologi</a:t>
            </a:r>
            <a:r>
              <a:rPr lang="en-US" sz="1600" dirty="0">
                <a:solidFill>
                  <a:schemeClr val="bg1"/>
                </a:solidFill>
              </a:rPr>
              <a:t> i Viborg </a:t>
            </a:r>
            <a:r>
              <a:rPr lang="en-US" sz="1600" dirty="0" err="1">
                <a:solidFill>
                  <a:schemeClr val="bg1"/>
                </a:solidFill>
              </a:rPr>
              <a:t>fortæller</a:t>
            </a:r>
            <a:r>
              <a:rPr lang="en-US" sz="1600" dirty="0">
                <a:solidFill>
                  <a:schemeClr val="bg1"/>
                </a:solidFill>
              </a:rPr>
              <a:t> om Springboard </a:t>
            </a:r>
            <a:r>
              <a:rPr lang="en-US" sz="1600" dirty="0" err="1">
                <a:solidFill>
                  <a:schemeClr val="bg1"/>
                </a:solidFill>
              </a:rPr>
              <a:t>konceptet</a:t>
            </a:r>
            <a:r>
              <a:rPr lang="en-US" sz="1600" dirty="0">
                <a:solidFill>
                  <a:schemeClr val="bg1"/>
                </a:solidFill>
              </a:rPr>
              <a:t> i </a:t>
            </a:r>
            <a:r>
              <a:rPr lang="en-US" sz="1600" dirty="0" err="1">
                <a:solidFill>
                  <a:schemeClr val="bg1"/>
                </a:solidFill>
              </a:rPr>
              <a:t>forbindelse</a:t>
            </a:r>
            <a:r>
              <a:rPr lang="en-US" sz="1600" dirty="0">
                <a:solidFill>
                  <a:schemeClr val="bg1"/>
                </a:solidFill>
              </a:rPr>
              <a:t> med </a:t>
            </a:r>
            <a:r>
              <a:rPr lang="en-US" sz="1600" dirty="0" err="1">
                <a:solidFill>
                  <a:schemeClr val="bg1"/>
                </a:solidFill>
              </a:rPr>
              <a:t>afholdelse</a:t>
            </a:r>
            <a:r>
              <a:rPr lang="en-US" sz="1600" dirty="0">
                <a:solidFill>
                  <a:schemeClr val="bg1"/>
                </a:solidFill>
              </a:rPr>
              <a:t> </a:t>
            </a:r>
            <a:r>
              <a:rPr lang="en-US" sz="1600" dirty="0" err="1">
                <a:solidFill>
                  <a:schemeClr val="bg1"/>
                </a:solidFill>
              </a:rPr>
              <a:t>af</a:t>
            </a:r>
            <a:r>
              <a:rPr lang="en-US" sz="1600" dirty="0">
                <a:solidFill>
                  <a:schemeClr val="bg1"/>
                </a:solidFill>
              </a:rPr>
              <a:t> Springboard hos </a:t>
            </a:r>
            <a:r>
              <a:rPr lang="en-US" sz="1600" dirty="0" err="1">
                <a:solidFill>
                  <a:schemeClr val="bg1"/>
                </a:solidFill>
              </a:rPr>
              <a:t>Halmstads</a:t>
            </a:r>
            <a:r>
              <a:rPr lang="en-US" sz="1600" dirty="0">
                <a:solidFill>
                  <a:schemeClr val="bg1"/>
                </a:solidFill>
              </a:rPr>
              <a:t> </a:t>
            </a:r>
            <a:r>
              <a:rPr lang="en-US" sz="1600" dirty="0" err="1">
                <a:solidFill>
                  <a:schemeClr val="bg1"/>
                </a:solidFill>
              </a:rPr>
              <a:t>Gummifabrik</a:t>
            </a:r>
            <a:r>
              <a:rPr lang="en-US" sz="1600" dirty="0">
                <a:solidFill>
                  <a:schemeClr val="bg1"/>
                </a:solidFill>
              </a:rPr>
              <a:t> i </a:t>
            </a:r>
            <a:r>
              <a:rPr lang="en-US" sz="1600" dirty="0" err="1">
                <a:solidFill>
                  <a:schemeClr val="bg1"/>
                </a:solidFill>
              </a:rPr>
              <a:t>maj</a:t>
            </a:r>
            <a:r>
              <a:rPr lang="en-US" sz="1600" dirty="0">
                <a:solidFill>
                  <a:schemeClr val="bg1"/>
                </a:solidFill>
              </a:rPr>
              <a:t> 2022.</a:t>
            </a:r>
          </a:p>
        </p:txBody>
      </p:sp>
      <p:sp>
        <p:nvSpPr>
          <p:cNvPr id="21" name="Rubrik 1">
            <a:extLst>
              <a:ext uri="{FF2B5EF4-FFF2-40B4-BE49-F238E27FC236}">
                <a16:creationId xmlns:a16="http://schemas.microsoft.com/office/drawing/2014/main" id="{E6B1169A-9EFF-DF35-81F4-A119FA06D3CA}"/>
              </a:ext>
            </a:extLst>
          </p:cNvPr>
          <p:cNvSpPr txBox="1">
            <a:spLocks/>
          </p:cNvSpPr>
          <p:nvPr/>
        </p:nvSpPr>
        <p:spPr>
          <a:xfrm>
            <a:off x="0" y="0"/>
            <a:ext cx="2453639" cy="365760"/>
          </a:xfrm>
          <a:prstGeom prst="rect">
            <a:avLst/>
          </a:prstGeom>
          <a:solidFill>
            <a:schemeClr val="bg1"/>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accent2"/>
                </a:solidFill>
                <a:latin typeface="+mn-lt"/>
              </a:rPr>
              <a:t>VIRKSOMHEDSUDVIKLING</a:t>
            </a:r>
            <a:endParaRPr lang="sv-SE" sz="800" dirty="0">
              <a:solidFill>
                <a:schemeClr val="accent2"/>
              </a:solidFill>
              <a:latin typeface="+mn-lt"/>
            </a:endParaRPr>
          </a:p>
        </p:txBody>
      </p:sp>
    </p:spTree>
    <p:extLst>
      <p:ext uri="{BB962C8B-B14F-4D97-AF65-F5344CB8AC3E}">
        <p14:creationId xmlns:p14="http://schemas.microsoft.com/office/powerpoint/2010/main" val="270161630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E1ADA74-7BEB-B277-2921-7AFD01E0A1C2}"/>
              </a:ext>
            </a:extLst>
          </p:cNvPr>
          <p:cNvSpPr>
            <a:spLocks noGrp="1"/>
          </p:cNvSpPr>
          <p:nvPr>
            <p:ph type="title"/>
          </p:nvPr>
        </p:nvSpPr>
        <p:spPr>
          <a:xfrm>
            <a:off x="297180" y="640080"/>
            <a:ext cx="6103620" cy="848588"/>
          </a:xfrm>
        </p:spPr>
        <p:txBody>
          <a:bodyPr anchor="t">
            <a:normAutofit/>
          </a:bodyPr>
          <a:lstStyle/>
          <a:p>
            <a:r>
              <a:rPr lang="sv-SE" sz="4200" dirty="0" err="1"/>
              <a:t>Præsentationsdage</a:t>
            </a:r>
            <a:endParaRPr lang="sv-SE" sz="4200" dirty="0"/>
          </a:p>
        </p:txBody>
      </p:sp>
      <p:sp>
        <p:nvSpPr>
          <p:cNvPr id="5" name="Platshållare för innehåll 2">
            <a:extLst>
              <a:ext uri="{FF2B5EF4-FFF2-40B4-BE49-F238E27FC236}">
                <a16:creationId xmlns:a16="http://schemas.microsoft.com/office/drawing/2014/main" id="{962992B4-3496-B9A7-CE5C-F2DDFC197107}"/>
              </a:ext>
            </a:extLst>
          </p:cNvPr>
          <p:cNvSpPr>
            <a:spLocks noGrp="1"/>
          </p:cNvSpPr>
          <p:nvPr>
            <p:ph idx="1"/>
          </p:nvPr>
        </p:nvSpPr>
        <p:spPr>
          <a:xfrm>
            <a:off x="297180" y="1488668"/>
            <a:ext cx="4960620" cy="7769628"/>
          </a:xfrm>
        </p:spPr>
        <p:txBody>
          <a:bodyPr numCol="2" spcCol="360000">
            <a:normAutofit/>
          </a:bodyPr>
          <a:lstStyle/>
          <a:p>
            <a:pPr marL="0" indent="0">
              <a:lnSpc>
                <a:spcPts val="1200"/>
              </a:lnSpc>
              <a:buNone/>
            </a:pPr>
            <a:r>
              <a:rPr lang="sv-SE" sz="1000" b="1" dirty="0"/>
              <a:t>En </a:t>
            </a:r>
            <a:r>
              <a:rPr lang="sv-SE" sz="1000" b="1" dirty="0" err="1"/>
              <a:t>eventtype</a:t>
            </a:r>
            <a:r>
              <a:rPr lang="sv-SE" sz="1000" b="1" dirty="0"/>
              <a:t> som </a:t>
            </a:r>
            <a:r>
              <a:rPr lang="sv-SE" sz="1000" b="1" dirty="0" err="1"/>
              <a:t>tiltrækker</a:t>
            </a:r>
            <a:r>
              <a:rPr lang="sv-SE" sz="1000" b="1" dirty="0"/>
              <a:t> </a:t>
            </a:r>
            <a:r>
              <a:rPr lang="sv-SE" sz="1000" b="1" dirty="0" err="1"/>
              <a:t>internationale</a:t>
            </a:r>
            <a:r>
              <a:rPr lang="sv-SE" sz="1000" b="1" dirty="0"/>
              <a:t> deltagare både fysisk </a:t>
            </a:r>
            <a:r>
              <a:rPr lang="sv-SE" sz="1000" b="1" dirty="0" err="1"/>
              <a:t>og</a:t>
            </a:r>
            <a:r>
              <a:rPr lang="sv-SE" sz="1000" b="1" dirty="0"/>
              <a:t> digitalt, </a:t>
            </a:r>
            <a:r>
              <a:rPr lang="sv-SE" sz="1000" b="1" dirty="0" err="1"/>
              <a:t>og</a:t>
            </a:r>
            <a:r>
              <a:rPr lang="sv-SE" sz="1000" b="1" dirty="0"/>
              <a:t> som </a:t>
            </a:r>
            <a:r>
              <a:rPr lang="sv-SE" sz="1000" b="1" dirty="0" err="1"/>
              <a:t>værdsættes</a:t>
            </a:r>
            <a:r>
              <a:rPr lang="sv-SE" sz="1000" b="1" dirty="0"/>
              <a:t> </a:t>
            </a:r>
            <a:r>
              <a:rPr lang="sv-SE" sz="1000" b="1" dirty="0" err="1"/>
              <a:t>af</a:t>
            </a:r>
            <a:r>
              <a:rPr lang="sv-SE" sz="1000" b="1" dirty="0"/>
              <a:t> både </a:t>
            </a:r>
            <a:r>
              <a:rPr lang="sv-SE" sz="1000" b="1" dirty="0" err="1"/>
              <a:t>virksomheder</a:t>
            </a:r>
            <a:r>
              <a:rPr lang="sv-SE" sz="1000" b="1" dirty="0"/>
              <a:t> </a:t>
            </a:r>
            <a:r>
              <a:rPr lang="sv-SE" sz="1000" b="1" dirty="0" err="1"/>
              <a:t>og</a:t>
            </a:r>
            <a:r>
              <a:rPr lang="sv-SE" sz="1000" b="1" dirty="0"/>
              <a:t> </a:t>
            </a:r>
            <a:r>
              <a:rPr lang="sv-SE" sz="1000" b="1" dirty="0" err="1"/>
              <a:t>brugere</a:t>
            </a:r>
            <a:r>
              <a:rPr lang="sv-SE" sz="1000" b="1" dirty="0"/>
              <a:t>.</a:t>
            </a:r>
          </a:p>
          <a:p>
            <a:pPr marL="0" indent="0">
              <a:lnSpc>
                <a:spcPts val="1200"/>
              </a:lnSpc>
              <a:buNone/>
            </a:pPr>
            <a:r>
              <a:rPr lang="sv-SE" sz="1000" dirty="0" err="1"/>
              <a:t>Præsentationsdagene</a:t>
            </a:r>
            <a:r>
              <a:rPr lang="sv-SE" sz="1000" dirty="0"/>
              <a:t> er </a:t>
            </a:r>
            <a:r>
              <a:rPr lang="da-DK" sz="1000" dirty="0"/>
              <a:t>et tilbud til virksomheder og iværksættere fra hele ÖKS regionen om at præsentere nye og innovative velfærdsteknologiske produkter og løsninger for kommunerne.</a:t>
            </a:r>
            <a:endParaRPr lang="sv-SE" sz="1000" dirty="0"/>
          </a:p>
          <a:p>
            <a:pPr marL="0" indent="0">
              <a:lnSpc>
                <a:spcPts val="1200"/>
              </a:lnSpc>
              <a:buNone/>
            </a:pPr>
            <a:r>
              <a:rPr lang="sv-SE" sz="1000" dirty="0"/>
              <a:t>Inspirationen til </a:t>
            </a:r>
            <a:r>
              <a:rPr lang="sv-SE" sz="1000" dirty="0" err="1"/>
              <a:t>Præsentationsdagene</a:t>
            </a:r>
            <a:r>
              <a:rPr lang="sv-SE" sz="1000" dirty="0"/>
              <a:t> kommer </a:t>
            </a:r>
            <a:r>
              <a:rPr lang="sv-SE" sz="1000" dirty="0" err="1"/>
              <a:t>fra</a:t>
            </a:r>
            <a:r>
              <a:rPr lang="sv-SE" sz="1000" dirty="0"/>
              <a:t> </a:t>
            </a:r>
            <a:r>
              <a:rPr lang="sv-SE" sz="1000" dirty="0" err="1"/>
              <a:t>arrangementerne</a:t>
            </a:r>
            <a:r>
              <a:rPr lang="sv-SE" sz="1000" dirty="0"/>
              <a:t> </a:t>
            </a:r>
            <a:r>
              <a:rPr lang="sv-SE" sz="1000" dirty="0" err="1"/>
              <a:t>af</a:t>
            </a:r>
            <a:r>
              <a:rPr lang="sv-SE" sz="1000" dirty="0"/>
              <a:t> samme </a:t>
            </a:r>
            <a:r>
              <a:rPr lang="sv-SE" sz="1000" dirty="0" err="1"/>
              <a:t>navn</a:t>
            </a:r>
            <a:r>
              <a:rPr lang="sv-SE" sz="1000" dirty="0"/>
              <a:t> som CareWare i Aarhus </a:t>
            </a:r>
            <a:r>
              <a:rPr lang="sv-SE" sz="1000" dirty="0" err="1"/>
              <a:t>Kommune</a:t>
            </a:r>
            <a:r>
              <a:rPr lang="sv-SE" sz="1000" dirty="0"/>
              <a:t> </a:t>
            </a:r>
            <a:r>
              <a:rPr lang="sv-SE" sz="1000" dirty="0" err="1"/>
              <a:t>arrangerer</a:t>
            </a:r>
            <a:r>
              <a:rPr lang="sv-SE" sz="1000" dirty="0"/>
              <a:t>. Konceptet er blev </a:t>
            </a:r>
            <a:r>
              <a:rPr lang="sv-SE" sz="1000" dirty="0" err="1"/>
              <a:t>udbredt</a:t>
            </a:r>
            <a:r>
              <a:rPr lang="sv-SE" sz="1000" dirty="0"/>
              <a:t> </a:t>
            </a:r>
            <a:r>
              <a:rPr lang="sv-SE" sz="1000" dirty="0" err="1"/>
              <a:t>og</a:t>
            </a:r>
            <a:r>
              <a:rPr lang="sv-SE" sz="1000" dirty="0"/>
              <a:t> </a:t>
            </a:r>
            <a:r>
              <a:rPr lang="sv-SE" sz="1000" dirty="0" err="1"/>
              <a:t>videreudviklet</a:t>
            </a:r>
            <a:r>
              <a:rPr lang="sv-SE" sz="1000" dirty="0"/>
              <a:t> </a:t>
            </a:r>
            <a:r>
              <a:rPr lang="sv-SE" sz="1000" dirty="0" err="1"/>
              <a:t>af</a:t>
            </a:r>
            <a:r>
              <a:rPr lang="sv-SE" sz="1000" dirty="0"/>
              <a:t> </a:t>
            </a:r>
            <a:r>
              <a:rPr lang="sv-SE" sz="1000" dirty="0" err="1"/>
              <a:t>partnerne</a:t>
            </a:r>
            <a:r>
              <a:rPr lang="sv-SE" sz="1000" dirty="0"/>
              <a:t> i projektet.</a:t>
            </a:r>
          </a:p>
          <a:p>
            <a:pPr marL="0" indent="0">
              <a:lnSpc>
                <a:spcPts val="1200"/>
              </a:lnSpc>
              <a:buNone/>
            </a:pPr>
            <a:r>
              <a:rPr lang="sv-SE" sz="1000" dirty="0"/>
              <a:t>   – Under Covid19-pandemien har vi haft stor </a:t>
            </a:r>
            <a:r>
              <a:rPr lang="sv-SE" sz="1000" dirty="0" err="1"/>
              <a:t>succes</a:t>
            </a:r>
            <a:r>
              <a:rPr lang="sv-SE" sz="1000" dirty="0"/>
              <a:t> med at </a:t>
            </a:r>
            <a:r>
              <a:rPr lang="sv-SE" sz="1000" dirty="0" err="1"/>
              <a:t>gennemføre</a:t>
            </a:r>
            <a:r>
              <a:rPr lang="sv-SE" sz="1000" dirty="0"/>
              <a:t> </a:t>
            </a:r>
            <a:r>
              <a:rPr lang="sv-SE" sz="1000" dirty="0" err="1"/>
              <a:t>Præsentationsdagene</a:t>
            </a:r>
            <a:r>
              <a:rPr lang="sv-SE" sz="1000" dirty="0"/>
              <a:t> </a:t>
            </a:r>
            <a:r>
              <a:rPr lang="sv-SE" sz="1000" dirty="0" err="1"/>
              <a:t>virtuelt</a:t>
            </a:r>
            <a:r>
              <a:rPr lang="sv-SE" sz="1000" dirty="0"/>
              <a:t>, og vi har </a:t>
            </a:r>
            <a:r>
              <a:rPr lang="sv-SE" sz="1000" dirty="0" err="1"/>
              <a:t>kunnet</a:t>
            </a:r>
            <a:r>
              <a:rPr lang="sv-SE" sz="1000" dirty="0"/>
              <a:t> </a:t>
            </a:r>
            <a:r>
              <a:rPr lang="sv-SE" sz="1000" dirty="0" err="1"/>
              <a:t>udvide</a:t>
            </a:r>
            <a:r>
              <a:rPr lang="sv-SE" sz="1000" dirty="0"/>
              <a:t> </a:t>
            </a:r>
            <a:r>
              <a:rPr lang="sv-SE" sz="1000" dirty="0" err="1"/>
              <a:t>deltagerkredsen</a:t>
            </a:r>
            <a:r>
              <a:rPr lang="sv-SE" sz="1000" dirty="0"/>
              <a:t> med kolleger </a:t>
            </a:r>
            <a:r>
              <a:rPr lang="sv-SE" sz="1000" dirty="0" err="1"/>
              <a:t>fra</a:t>
            </a:r>
            <a:r>
              <a:rPr lang="sv-SE" sz="1000" dirty="0"/>
              <a:t> Sverige, Norge og </a:t>
            </a:r>
            <a:r>
              <a:rPr lang="sv-SE" sz="1000" dirty="0" err="1"/>
              <a:t>Færøerne</a:t>
            </a:r>
            <a:r>
              <a:rPr lang="sv-SE" sz="1000" dirty="0"/>
              <a:t>, </a:t>
            </a:r>
            <a:r>
              <a:rPr lang="sv-SE" sz="1000" dirty="0" err="1"/>
              <a:t>siger</a:t>
            </a:r>
            <a:r>
              <a:rPr lang="sv-SE" sz="1000" dirty="0"/>
              <a:t> Kirsten Rud Bentholm </a:t>
            </a:r>
            <a:r>
              <a:rPr lang="sv-SE" sz="1000" dirty="0" err="1"/>
              <a:t>fra</a:t>
            </a:r>
            <a:r>
              <a:rPr lang="sv-SE" sz="1000" dirty="0"/>
              <a:t> Teknologi i </a:t>
            </a:r>
            <a:r>
              <a:rPr lang="sv-SE" sz="1000" dirty="0" err="1"/>
              <a:t>Praksis</a:t>
            </a:r>
            <a:r>
              <a:rPr lang="sv-SE" sz="1000" dirty="0"/>
              <a:t>, CareWare koordinator og CareWare Nordic partner i Aarhus, der har </a:t>
            </a:r>
            <a:r>
              <a:rPr lang="sv-SE" sz="1000" dirty="0" err="1"/>
              <a:t>været</a:t>
            </a:r>
            <a:r>
              <a:rPr lang="sv-SE" sz="1000" dirty="0"/>
              <a:t> med til at </a:t>
            </a:r>
            <a:r>
              <a:rPr lang="sv-SE" sz="1000" dirty="0" err="1"/>
              <a:t>udvikle</a:t>
            </a:r>
            <a:r>
              <a:rPr lang="sv-SE" sz="1000" dirty="0"/>
              <a:t> </a:t>
            </a:r>
            <a:r>
              <a:rPr lang="sv-SE" sz="1000" dirty="0" err="1"/>
              <a:t>Præsentationsdagene</a:t>
            </a:r>
            <a:r>
              <a:rPr lang="sv-SE" sz="1000" dirty="0"/>
              <a:t> som koncept. Der </a:t>
            </a:r>
            <a:r>
              <a:rPr lang="sv-SE" sz="1000" dirty="0" err="1"/>
              <a:t>arrangeres</a:t>
            </a:r>
            <a:r>
              <a:rPr lang="sv-SE" sz="1000" dirty="0"/>
              <a:t> </a:t>
            </a:r>
            <a:r>
              <a:rPr lang="sv-SE" sz="1000" dirty="0" err="1"/>
              <a:t>også</a:t>
            </a:r>
            <a:r>
              <a:rPr lang="sv-SE" sz="1000" dirty="0"/>
              <a:t> </a:t>
            </a:r>
            <a:r>
              <a:rPr lang="sv-SE" sz="1000" dirty="0" err="1"/>
              <a:t>Præsentationsdage</a:t>
            </a:r>
            <a:r>
              <a:rPr lang="sv-SE" sz="1000" dirty="0"/>
              <a:t> i Viborg. Helene Høyer Jensen, konsulent for </a:t>
            </a:r>
            <a:r>
              <a:rPr lang="sv-SE" sz="1000" dirty="0" err="1"/>
              <a:t>vælfærdssteknologi</a:t>
            </a:r>
            <a:r>
              <a:rPr lang="sv-SE" sz="1000" dirty="0"/>
              <a:t> </a:t>
            </a:r>
            <a:r>
              <a:rPr lang="sv-SE" sz="1000" dirty="0" err="1"/>
              <a:t>og</a:t>
            </a:r>
            <a:r>
              <a:rPr lang="sv-SE" sz="1000" dirty="0"/>
              <a:t> digitalisering, </a:t>
            </a:r>
            <a:r>
              <a:rPr lang="sv-SE" sz="1000" dirty="0" err="1"/>
              <a:t>CareWare</a:t>
            </a:r>
            <a:r>
              <a:rPr lang="sv-SE" sz="1000" dirty="0"/>
              <a:t> Nordic, Viborg, </a:t>
            </a:r>
            <a:r>
              <a:rPr lang="sv-SE" sz="1000" dirty="0" err="1"/>
              <a:t>tilføjer</a:t>
            </a:r>
            <a:r>
              <a:rPr lang="sv-SE" sz="1000" dirty="0"/>
              <a:t>:</a:t>
            </a:r>
          </a:p>
          <a:p>
            <a:pPr marL="0" indent="0">
              <a:lnSpc>
                <a:spcPts val="1200"/>
              </a:lnSpc>
              <a:buNone/>
            </a:pPr>
            <a:r>
              <a:rPr lang="sv-SE" sz="1000" dirty="0"/>
              <a:t>   – </a:t>
            </a:r>
            <a:r>
              <a:rPr lang="sv-SE" sz="1000" dirty="0" err="1"/>
              <a:t>Præsentationsdagene</a:t>
            </a:r>
            <a:r>
              <a:rPr lang="sv-SE" sz="1000" dirty="0"/>
              <a:t> </a:t>
            </a:r>
            <a:r>
              <a:rPr lang="sv-SE" sz="1000" dirty="0" err="1"/>
              <a:t>startede</a:t>
            </a:r>
            <a:r>
              <a:rPr lang="sv-SE" sz="1000" dirty="0"/>
              <a:t> som et </a:t>
            </a:r>
            <a:r>
              <a:rPr lang="sv-SE" sz="1000" dirty="0" err="1"/>
              <a:t>måde</a:t>
            </a:r>
            <a:r>
              <a:rPr lang="sv-SE" sz="1000" dirty="0"/>
              <a:t> at </a:t>
            </a:r>
            <a:r>
              <a:rPr lang="sv-SE" sz="1000" dirty="0" err="1"/>
              <a:t>forbinde</a:t>
            </a:r>
            <a:r>
              <a:rPr lang="sv-SE" sz="1000" dirty="0"/>
              <a:t> </a:t>
            </a:r>
            <a:r>
              <a:rPr lang="sv-SE" sz="1000" dirty="0" err="1"/>
              <a:t>virksomheder</a:t>
            </a:r>
            <a:r>
              <a:rPr lang="sv-SE" sz="1000" dirty="0"/>
              <a:t> med </a:t>
            </a:r>
            <a:r>
              <a:rPr lang="sv-SE" sz="1000" dirty="0" err="1"/>
              <a:t>sundhedsvæsenet</a:t>
            </a:r>
            <a:r>
              <a:rPr lang="sv-SE" sz="1000" dirty="0"/>
              <a:t> </a:t>
            </a:r>
            <a:r>
              <a:rPr lang="sv-SE" sz="1000" dirty="0" err="1"/>
              <a:t>uden</a:t>
            </a:r>
            <a:r>
              <a:rPr lang="sv-SE" sz="1000" dirty="0"/>
              <a:t> </a:t>
            </a:r>
            <a:r>
              <a:rPr lang="sv-SE" sz="1000" dirty="0" err="1"/>
              <a:t>nogen</a:t>
            </a:r>
            <a:r>
              <a:rPr lang="sv-SE" sz="1000" dirty="0"/>
              <a:t> direkte krav. At </a:t>
            </a:r>
            <a:r>
              <a:rPr lang="sv-SE" sz="1000" dirty="0" err="1"/>
              <a:t>virksomheder</a:t>
            </a:r>
            <a:r>
              <a:rPr lang="sv-SE" sz="1000" dirty="0"/>
              <a:t> kan </a:t>
            </a:r>
            <a:r>
              <a:rPr lang="sv-SE" sz="1000" dirty="0" err="1"/>
              <a:t>præsentere</a:t>
            </a:r>
            <a:r>
              <a:rPr lang="sv-SE" sz="1000" dirty="0"/>
              <a:t> </a:t>
            </a:r>
            <a:r>
              <a:rPr lang="sv-SE" sz="1000" dirty="0" err="1"/>
              <a:t>deres</a:t>
            </a:r>
            <a:r>
              <a:rPr lang="sv-SE" sz="1000" dirty="0"/>
              <a:t> produkter og </a:t>
            </a:r>
            <a:r>
              <a:rPr lang="sv-SE" sz="1000" dirty="0" err="1"/>
              <a:t>ydelser</a:t>
            </a:r>
            <a:r>
              <a:rPr lang="sv-SE" sz="1000" dirty="0"/>
              <a:t> og se andre </a:t>
            </a:r>
            <a:r>
              <a:rPr lang="sv-SE" sz="1000" dirty="0" err="1"/>
              <a:t>virksomheder</a:t>
            </a:r>
            <a:r>
              <a:rPr lang="sv-SE" sz="1000" dirty="0"/>
              <a:t> </a:t>
            </a:r>
            <a:r>
              <a:rPr lang="sv-SE" sz="1000" dirty="0" err="1"/>
              <a:t>gøre</a:t>
            </a:r>
            <a:r>
              <a:rPr lang="sv-SE" sz="1000" dirty="0"/>
              <a:t> det samme har </a:t>
            </a:r>
            <a:r>
              <a:rPr lang="sv-SE" sz="1000" dirty="0" err="1"/>
              <a:t>været</a:t>
            </a:r>
            <a:r>
              <a:rPr lang="sv-SE" sz="1000" dirty="0"/>
              <a:t> </a:t>
            </a:r>
            <a:r>
              <a:rPr lang="sv-SE" sz="1000" dirty="0" err="1"/>
              <a:t>værdifuldt</a:t>
            </a:r>
            <a:r>
              <a:rPr lang="sv-SE" sz="1000" dirty="0"/>
              <a:t> for dem, som har deltaget. </a:t>
            </a:r>
            <a:r>
              <a:rPr lang="sv-SE" sz="1000" dirty="0" err="1"/>
              <a:t>Deltagerne</a:t>
            </a:r>
            <a:r>
              <a:rPr lang="sv-SE" sz="1000" dirty="0"/>
              <a:t> har </a:t>
            </a:r>
            <a:r>
              <a:rPr lang="sv-SE" sz="1000" dirty="0" err="1"/>
              <a:t>også</a:t>
            </a:r>
            <a:r>
              <a:rPr lang="sv-SE" sz="1000" dirty="0"/>
              <a:t> </a:t>
            </a:r>
            <a:r>
              <a:rPr lang="sv-SE" sz="1000" dirty="0" err="1"/>
              <a:t>værdsat</a:t>
            </a:r>
            <a:r>
              <a:rPr lang="sv-SE" sz="1000" dirty="0"/>
              <a:t> </a:t>
            </a:r>
            <a:r>
              <a:rPr lang="sv-SE" sz="1000" dirty="0" err="1"/>
              <a:t>muligheden</a:t>
            </a:r>
            <a:r>
              <a:rPr lang="sv-SE" sz="1000" dirty="0"/>
              <a:t> for at se </a:t>
            </a:r>
            <a:r>
              <a:rPr lang="sv-SE" sz="1000" dirty="0" err="1"/>
              <a:t>flere</a:t>
            </a:r>
            <a:r>
              <a:rPr lang="sv-SE" sz="1000" dirty="0"/>
              <a:t> </a:t>
            </a:r>
            <a:r>
              <a:rPr lang="sv-SE" sz="1000" dirty="0" err="1"/>
              <a:t>forskellige</a:t>
            </a:r>
            <a:r>
              <a:rPr lang="sv-SE" sz="1000" dirty="0"/>
              <a:t> </a:t>
            </a:r>
            <a:r>
              <a:rPr lang="sv-SE" sz="1000" dirty="0" err="1"/>
              <a:t>løsninger</a:t>
            </a:r>
            <a:r>
              <a:rPr lang="sv-SE" sz="1000" dirty="0"/>
              <a:t> </a:t>
            </a:r>
            <a:r>
              <a:rPr lang="sv-SE" sz="1000" dirty="0" err="1"/>
              <a:t>præsenteret</a:t>
            </a:r>
            <a:r>
              <a:rPr lang="sv-SE" sz="1000" dirty="0"/>
              <a:t> ved siden </a:t>
            </a:r>
            <a:r>
              <a:rPr lang="sv-SE" sz="1000" dirty="0" err="1"/>
              <a:t>af</a:t>
            </a:r>
            <a:r>
              <a:rPr lang="sv-SE" sz="1000" dirty="0"/>
              <a:t> </a:t>
            </a:r>
            <a:r>
              <a:rPr lang="sv-SE" sz="1000" dirty="0" err="1"/>
              <a:t>hinanden</a:t>
            </a:r>
            <a:r>
              <a:rPr lang="sv-SE" sz="1000" dirty="0"/>
              <a:t>.</a:t>
            </a:r>
          </a:p>
          <a:p>
            <a:pPr marL="0" indent="0">
              <a:lnSpc>
                <a:spcPts val="1200"/>
              </a:lnSpc>
              <a:buNone/>
            </a:pPr>
            <a:r>
              <a:rPr lang="sv-SE" sz="1000" dirty="0"/>
              <a:t>At </a:t>
            </a:r>
            <a:r>
              <a:rPr lang="sv-SE" sz="1000" dirty="0" err="1"/>
              <a:t>Præsentationsdagene</a:t>
            </a:r>
            <a:r>
              <a:rPr lang="sv-SE" sz="1000" dirty="0"/>
              <a:t> har </a:t>
            </a:r>
            <a:r>
              <a:rPr lang="sv-SE" sz="1000" dirty="0" err="1"/>
              <a:t>spredt</a:t>
            </a:r>
            <a:r>
              <a:rPr lang="sv-SE" sz="1000" dirty="0"/>
              <a:t> sig til andre </a:t>
            </a:r>
            <a:r>
              <a:rPr lang="sv-SE" sz="1000" dirty="0" err="1"/>
              <a:t>dele</a:t>
            </a:r>
            <a:r>
              <a:rPr lang="sv-SE" sz="1000" dirty="0"/>
              <a:t> </a:t>
            </a:r>
            <a:r>
              <a:rPr lang="sv-SE" sz="1000" dirty="0" err="1"/>
              <a:t>af</a:t>
            </a:r>
            <a:r>
              <a:rPr lang="sv-SE" sz="1000" dirty="0"/>
              <a:t> Norden ser Kirsten Rud Bentholm som </a:t>
            </a:r>
            <a:r>
              <a:rPr lang="sv-SE" sz="1000" dirty="0" err="1"/>
              <a:t>vældig</a:t>
            </a:r>
            <a:r>
              <a:rPr lang="sv-SE" sz="1000" dirty="0"/>
              <a:t> positivt.</a:t>
            </a:r>
            <a:br>
              <a:rPr lang="sv-SE" sz="1000" dirty="0"/>
            </a:br>
            <a:r>
              <a:rPr lang="sv-SE" sz="1000" dirty="0"/>
              <a:t>   – Vi </a:t>
            </a:r>
            <a:r>
              <a:rPr lang="sv-SE" sz="1000" dirty="0" err="1"/>
              <a:t>begyndte</a:t>
            </a:r>
            <a:r>
              <a:rPr lang="sv-SE" sz="1000" dirty="0"/>
              <a:t> med denne </a:t>
            </a:r>
            <a:r>
              <a:rPr lang="sv-SE" sz="1000" dirty="0" err="1"/>
              <a:t>type</a:t>
            </a:r>
            <a:r>
              <a:rPr lang="sv-SE" sz="1000" dirty="0"/>
              <a:t> </a:t>
            </a:r>
            <a:r>
              <a:rPr lang="sv-SE" sz="1000" dirty="0" err="1"/>
              <a:t>arrangementer</a:t>
            </a:r>
            <a:r>
              <a:rPr lang="sv-SE" sz="1000" dirty="0"/>
              <a:t> for i </a:t>
            </a:r>
            <a:r>
              <a:rPr lang="sv-SE" sz="1000" dirty="0" err="1"/>
              <a:t>sidste</a:t>
            </a:r>
            <a:r>
              <a:rPr lang="sv-SE" sz="1000" dirty="0"/>
              <a:t> ende at </a:t>
            </a:r>
            <a:r>
              <a:rPr lang="sv-SE" sz="1000" dirty="0" err="1"/>
              <a:t>kunne</a:t>
            </a:r>
            <a:r>
              <a:rPr lang="sv-SE" sz="1000" dirty="0"/>
              <a:t> </a:t>
            </a:r>
            <a:r>
              <a:rPr lang="sv-SE" sz="1000" dirty="0" err="1"/>
              <a:t>bidrage</a:t>
            </a:r>
            <a:r>
              <a:rPr lang="sv-SE" sz="1000" dirty="0"/>
              <a:t> til en </a:t>
            </a:r>
            <a:r>
              <a:rPr lang="sv-SE" sz="1000" dirty="0" err="1"/>
              <a:t>bedre</a:t>
            </a:r>
            <a:r>
              <a:rPr lang="sv-SE" sz="1000" dirty="0"/>
              <a:t> </a:t>
            </a:r>
            <a:r>
              <a:rPr lang="sv-SE" sz="1000" dirty="0" err="1"/>
              <a:t>velfærd</a:t>
            </a:r>
            <a:r>
              <a:rPr lang="sv-SE" sz="1000" dirty="0"/>
              <a:t> for </a:t>
            </a:r>
            <a:r>
              <a:rPr lang="sv-SE" sz="1000" dirty="0" err="1"/>
              <a:t>vores</a:t>
            </a:r>
            <a:r>
              <a:rPr lang="sv-SE" sz="1000" dirty="0"/>
              <a:t> </a:t>
            </a:r>
            <a:r>
              <a:rPr lang="sv-SE" sz="1000" dirty="0" err="1"/>
              <a:t>borgere</a:t>
            </a:r>
            <a:r>
              <a:rPr lang="sv-SE" sz="1000" dirty="0"/>
              <a:t>, et </a:t>
            </a:r>
            <a:r>
              <a:rPr lang="sv-SE" sz="1000" dirty="0" err="1"/>
              <a:t>bedre</a:t>
            </a:r>
            <a:r>
              <a:rPr lang="sv-SE" sz="1000" dirty="0"/>
              <a:t> </a:t>
            </a:r>
            <a:r>
              <a:rPr lang="sv-SE" sz="1000" dirty="0" err="1"/>
              <a:t>arbejdsmiljø</a:t>
            </a:r>
            <a:r>
              <a:rPr lang="sv-SE" sz="1000" dirty="0"/>
              <a:t> for </a:t>
            </a:r>
            <a:r>
              <a:rPr lang="sv-SE" sz="1000" dirty="0" err="1"/>
              <a:t>medarbejderne</a:t>
            </a:r>
            <a:r>
              <a:rPr lang="sv-SE" sz="1000" dirty="0"/>
              <a:t> og en </a:t>
            </a:r>
            <a:r>
              <a:rPr lang="sv-SE" sz="1000" dirty="0" err="1"/>
              <a:t>bedre</a:t>
            </a:r>
            <a:r>
              <a:rPr lang="sv-SE" sz="1000" dirty="0"/>
              <a:t> </a:t>
            </a:r>
            <a:r>
              <a:rPr lang="sv-SE" sz="1000" dirty="0" err="1"/>
              <a:t>økonomi</a:t>
            </a:r>
            <a:r>
              <a:rPr lang="sv-SE" sz="1000" dirty="0"/>
              <a:t>. At danske </a:t>
            </a:r>
            <a:r>
              <a:rPr lang="sv-SE" sz="1000" dirty="0" err="1"/>
              <a:t>og</a:t>
            </a:r>
            <a:r>
              <a:rPr lang="sv-SE" sz="1000" dirty="0"/>
              <a:t> svenske kolleger har taget idéen </a:t>
            </a:r>
            <a:r>
              <a:rPr lang="sv-SE" sz="1000" dirty="0" err="1"/>
              <a:t>til</a:t>
            </a:r>
            <a:r>
              <a:rPr lang="sv-SE" sz="1000" dirty="0"/>
              <a:t> sig </a:t>
            </a:r>
            <a:r>
              <a:rPr lang="sv-SE" sz="1000" dirty="0" err="1"/>
              <a:t>og</a:t>
            </a:r>
            <a:r>
              <a:rPr lang="sv-SE" sz="1000" dirty="0"/>
              <a:t> </a:t>
            </a:r>
            <a:r>
              <a:rPr lang="sv-SE" sz="1000" dirty="0" err="1"/>
              <a:t>værdsætter</a:t>
            </a:r>
            <a:r>
              <a:rPr lang="sv-SE" sz="1000" dirty="0"/>
              <a:t> den, ser vi som et bevis på at det er et </a:t>
            </a:r>
            <a:r>
              <a:rPr lang="sv-SE" sz="1000" dirty="0" err="1"/>
              <a:t>velfungerende</a:t>
            </a:r>
            <a:r>
              <a:rPr lang="sv-SE" sz="1000" dirty="0"/>
              <a:t> koncept. </a:t>
            </a:r>
          </a:p>
          <a:p>
            <a:pPr marL="0" indent="0">
              <a:lnSpc>
                <a:spcPts val="1200"/>
              </a:lnSpc>
              <a:buNone/>
            </a:pPr>
            <a:r>
              <a:rPr lang="sv-SE" sz="1000" b="1" dirty="0" err="1"/>
              <a:t>Udvikling</a:t>
            </a:r>
            <a:r>
              <a:rPr lang="sv-SE" sz="1000" b="1" dirty="0"/>
              <a:t> i </a:t>
            </a:r>
            <a:r>
              <a:rPr lang="sv-SE" sz="1000" b="1" dirty="0" err="1"/>
              <a:t>fællesskab</a:t>
            </a:r>
            <a:endParaRPr lang="sv-SE" sz="1000" b="1" dirty="0"/>
          </a:p>
          <a:p>
            <a:pPr marL="0" indent="0">
              <a:lnSpc>
                <a:spcPts val="1200"/>
              </a:lnSpc>
              <a:buNone/>
            </a:pPr>
            <a:r>
              <a:rPr lang="sv-SE" sz="1000" dirty="0"/>
              <a:t>Under en </a:t>
            </a:r>
            <a:r>
              <a:rPr lang="sv-SE" sz="1000" dirty="0" err="1"/>
              <a:t>Præsentationsdag</a:t>
            </a:r>
            <a:r>
              <a:rPr lang="sv-SE" sz="1000" dirty="0"/>
              <a:t> på Halland Tech Week var </a:t>
            </a:r>
            <a:r>
              <a:rPr lang="sv-SE" sz="1000" dirty="0" err="1"/>
              <a:t>alle</a:t>
            </a:r>
            <a:r>
              <a:rPr lang="sv-SE" sz="1000" dirty="0"/>
              <a:t> de </a:t>
            </a:r>
            <a:r>
              <a:rPr lang="sv-SE" sz="1000" dirty="0" err="1"/>
              <a:t>deltagende</a:t>
            </a:r>
            <a:r>
              <a:rPr lang="sv-SE" sz="1000" dirty="0"/>
              <a:t> </a:t>
            </a:r>
            <a:r>
              <a:rPr lang="sv-SE" sz="1000" dirty="0" err="1"/>
              <a:t>virksomheder</a:t>
            </a:r>
            <a:r>
              <a:rPr lang="sv-SE" sz="1000" dirty="0"/>
              <a:t> enige om, at </a:t>
            </a:r>
            <a:r>
              <a:rPr lang="sv-SE" sz="1000" dirty="0" err="1"/>
              <a:t>teknologien</a:t>
            </a:r>
            <a:r>
              <a:rPr lang="sv-SE" sz="1000" dirty="0"/>
              <a:t> til at få </a:t>
            </a:r>
            <a:r>
              <a:rPr lang="sv-SE" sz="1000" dirty="0" err="1"/>
              <a:t>succes</a:t>
            </a:r>
            <a:r>
              <a:rPr lang="sv-SE" sz="1000" dirty="0"/>
              <a:t> med digitale </a:t>
            </a:r>
            <a:r>
              <a:rPr lang="sv-SE" sz="1000" dirty="0" err="1"/>
              <a:t>løsninger</a:t>
            </a:r>
            <a:r>
              <a:rPr lang="sv-SE" sz="1000" dirty="0"/>
              <a:t> til </a:t>
            </a:r>
            <a:r>
              <a:rPr lang="sv-SE" sz="1000" dirty="0" err="1"/>
              <a:t>plejesektoren</a:t>
            </a:r>
            <a:r>
              <a:rPr lang="sv-SE" sz="1000" dirty="0"/>
              <a:t> </a:t>
            </a:r>
            <a:r>
              <a:rPr lang="sv-SE" sz="1000" dirty="0" err="1"/>
              <a:t>allerede</a:t>
            </a:r>
            <a:r>
              <a:rPr lang="sv-SE" sz="1000" dirty="0"/>
              <a:t> </a:t>
            </a:r>
            <a:r>
              <a:rPr lang="sv-SE" sz="1000" dirty="0" err="1"/>
              <a:t>eksisterer</a:t>
            </a:r>
            <a:r>
              <a:rPr lang="sv-SE" sz="1000" dirty="0"/>
              <a:t>. </a:t>
            </a:r>
            <a:r>
              <a:rPr lang="sv-SE" sz="1000" dirty="0" err="1"/>
              <a:t>Udfordringen</a:t>
            </a:r>
            <a:r>
              <a:rPr lang="sv-SE" sz="1000" dirty="0"/>
              <a:t> er at </a:t>
            </a:r>
            <a:r>
              <a:rPr lang="sv-SE" sz="1000" dirty="0" err="1"/>
              <a:t>tilpasse</a:t>
            </a:r>
            <a:r>
              <a:rPr lang="sv-SE" sz="1000" dirty="0"/>
              <a:t> og </a:t>
            </a:r>
            <a:r>
              <a:rPr lang="sv-SE" sz="1000" dirty="0" err="1"/>
              <a:t>implementere</a:t>
            </a:r>
            <a:r>
              <a:rPr lang="sv-SE" sz="1000" dirty="0"/>
              <a:t> den, så den </a:t>
            </a:r>
            <a:r>
              <a:rPr lang="sv-SE" sz="1000" dirty="0" err="1"/>
              <a:t>løsning</a:t>
            </a:r>
            <a:r>
              <a:rPr lang="sv-SE" sz="1000" dirty="0"/>
              <a:t>, der </a:t>
            </a:r>
            <a:r>
              <a:rPr lang="sv-SE" sz="1000" dirty="0" err="1"/>
              <a:t>passer</a:t>
            </a:r>
            <a:r>
              <a:rPr lang="sv-SE" sz="1000" dirty="0"/>
              <a:t> </a:t>
            </a:r>
            <a:r>
              <a:rPr lang="sv-SE" sz="1000" dirty="0" err="1"/>
              <a:t>bedst</a:t>
            </a:r>
            <a:r>
              <a:rPr lang="sv-SE" sz="1000" dirty="0"/>
              <a:t>, er på det </a:t>
            </a:r>
            <a:r>
              <a:rPr lang="sv-SE" sz="1000" dirty="0" err="1"/>
              <a:t>rigtige</a:t>
            </a:r>
            <a:r>
              <a:rPr lang="sv-SE" sz="1000" dirty="0"/>
              <a:t> </a:t>
            </a:r>
            <a:r>
              <a:rPr lang="sv-SE" sz="1000" dirty="0" err="1"/>
              <a:t>sted</a:t>
            </a:r>
            <a:r>
              <a:rPr lang="sv-SE" sz="1000" dirty="0"/>
              <a:t>. </a:t>
            </a:r>
            <a:r>
              <a:rPr lang="sv-SE" sz="1000" dirty="0" err="1"/>
              <a:t>Flere</a:t>
            </a:r>
            <a:r>
              <a:rPr lang="sv-SE" sz="1000" dirty="0"/>
              <a:t> </a:t>
            </a:r>
            <a:r>
              <a:rPr lang="sv-SE" sz="1000" dirty="0" err="1"/>
              <a:t>af</a:t>
            </a:r>
            <a:r>
              <a:rPr lang="sv-SE" sz="1000" dirty="0"/>
              <a:t> </a:t>
            </a:r>
            <a:r>
              <a:rPr lang="sv-SE" sz="1000" dirty="0" err="1"/>
              <a:t>virksomhederne</a:t>
            </a:r>
            <a:r>
              <a:rPr lang="sv-SE" sz="1000" dirty="0"/>
              <a:t> gav </a:t>
            </a:r>
            <a:r>
              <a:rPr lang="sv-SE" sz="1000" dirty="0" err="1"/>
              <a:t>også</a:t>
            </a:r>
            <a:r>
              <a:rPr lang="sv-SE" sz="1000" dirty="0"/>
              <a:t> </a:t>
            </a:r>
            <a:r>
              <a:rPr lang="sv-SE" sz="1000" dirty="0" err="1"/>
              <a:t>udtryk</a:t>
            </a:r>
            <a:r>
              <a:rPr lang="sv-SE" sz="1000" dirty="0"/>
              <a:t> for, at de satte pris på </a:t>
            </a:r>
            <a:r>
              <a:rPr lang="sv-SE" sz="1000" dirty="0" err="1"/>
              <a:t>muligheden</a:t>
            </a:r>
            <a:r>
              <a:rPr lang="sv-SE" sz="1000" dirty="0"/>
              <a:t> for at </a:t>
            </a:r>
            <a:r>
              <a:rPr lang="sv-SE" sz="1000" dirty="0" err="1"/>
              <a:t>præsentere</a:t>
            </a:r>
            <a:r>
              <a:rPr lang="sv-SE" sz="1000" dirty="0"/>
              <a:t> </a:t>
            </a:r>
            <a:r>
              <a:rPr lang="sv-SE" sz="1000" dirty="0" err="1"/>
              <a:t>deres</a:t>
            </a:r>
            <a:r>
              <a:rPr lang="sv-SE" sz="1000" dirty="0"/>
              <a:t> produkter for et </a:t>
            </a:r>
            <a:r>
              <a:rPr lang="sv-SE" sz="1000" dirty="0" err="1"/>
              <a:t>interesseret</a:t>
            </a:r>
            <a:r>
              <a:rPr lang="sv-SE" sz="1000" dirty="0"/>
              <a:t> publikum , </a:t>
            </a:r>
            <a:r>
              <a:rPr lang="sv-SE" sz="1000" dirty="0" err="1"/>
              <a:t>og</a:t>
            </a:r>
            <a:r>
              <a:rPr lang="sv-SE" sz="1000" dirty="0"/>
              <a:t> at se andre </a:t>
            </a:r>
            <a:r>
              <a:rPr lang="sv-SE" sz="1000" dirty="0" err="1"/>
              <a:t>virksomheder</a:t>
            </a:r>
            <a:r>
              <a:rPr lang="sv-SE" sz="1000" dirty="0"/>
              <a:t> </a:t>
            </a:r>
            <a:r>
              <a:rPr lang="sv-SE" sz="1000" dirty="0" err="1"/>
              <a:t>præsentere</a:t>
            </a:r>
            <a:r>
              <a:rPr lang="sv-SE" sz="1000" dirty="0"/>
              <a:t> </a:t>
            </a:r>
            <a:r>
              <a:rPr lang="sv-SE" sz="1000" dirty="0" err="1"/>
              <a:t>lignende</a:t>
            </a:r>
            <a:r>
              <a:rPr lang="sv-SE" sz="1000" dirty="0"/>
              <a:t> </a:t>
            </a:r>
            <a:r>
              <a:rPr lang="sv-SE" sz="1000" dirty="0" err="1"/>
              <a:t>løsninger</a:t>
            </a:r>
            <a:r>
              <a:rPr lang="sv-SE" sz="1000" dirty="0"/>
              <a:t>. </a:t>
            </a:r>
          </a:p>
          <a:p>
            <a:pPr marL="0" indent="0">
              <a:lnSpc>
                <a:spcPts val="1200"/>
              </a:lnSpc>
              <a:buNone/>
            </a:pPr>
            <a:r>
              <a:rPr lang="sv-SE" sz="1000" dirty="0"/>
              <a:t>– Fantastisk initiativ at </a:t>
            </a:r>
            <a:r>
              <a:rPr lang="sv-SE" sz="1000" dirty="0" err="1"/>
              <a:t>indbyde</a:t>
            </a:r>
            <a:r>
              <a:rPr lang="sv-SE" sz="1000" dirty="0"/>
              <a:t> os </a:t>
            </a:r>
            <a:r>
              <a:rPr lang="sv-SE" sz="1000" dirty="0" err="1"/>
              <a:t>leverandører</a:t>
            </a:r>
            <a:r>
              <a:rPr lang="sv-SE" sz="1000" dirty="0"/>
              <a:t>. Vi er </a:t>
            </a:r>
            <a:r>
              <a:rPr lang="sv-SE" sz="1000" dirty="0" err="1"/>
              <a:t>ikke</a:t>
            </a:r>
            <a:r>
              <a:rPr lang="sv-SE" sz="1000" dirty="0"/>
              <a:t> så vant til at stå ved siden </a:t>
            </a:r>
            <a:r>
              <a:rPr lang="sv-SE" sz="1000" dirty="0" err="1"/>
              <a:t>af</a:t>
            </a:r>
            <a:r>
              <a:rPr lang="sv-SE" sz="1000" dirty="0"/>
              <a:t> </a:t>
            </a:r>
            <a:r>
              <a:rPr lang="sv-SE" sz="1000" dirty="0" err="1"/>
              <a:t>hinanden</a:t>
            </a:r>
            <a:r>
              <a:rPr lang="sv-SE" sz="1000" dirty="0"/>
              <a:t> , men det er </a:t>
            </a:r>
            <a:r>
              <a:rPr lang="sv-SE" sz="1000" dirty="0" err="1"/>
              <a:t>er</a:t>
            </a:r>
            <a:r>
              <a:rPr lang="sv-SE" sz="1000" dirty="0"/>
              <a:t> dejligt at </a:t>
            </a:r>
            <a:r>
              <a:rPr lang="sv-SE" sz="1000" dirty="0" err="1"/>
              <a:t>øge</a:t>
            </a:r>
            <a:r>
              <a:rPr lang="sv-SE" sz="1000" dirty="0"/>
              <a:t> </a:t>
            </a:r>
            <a:r>
              <a:rPr lang="sv-SE" sz="1000" dirty="0" err="1"/>
              <a:t>forståelsen</a:t>
            </a:r>
            <a:r>
              <a:rPr lang="sv-SE" sz="1000" dirty="0"/>
              <a:t> og kommunikationen </a:t>
            </a:r>
            <a:r>
              <a:rPr lang="sv-SE" sz="1000" dirty="0" err="1"/>
              <a:t>mellem</a:t>
            </a:r>
            <a:r>
              <a:rPr lang="sv-SE" sz="1000" dirty="0"/>
              <a:t> </a:t>
            </a:r>
            <a:r>
              <a:rPr lang="sv-SE" sz="1000" dirty="0" err="1"/>
              <a:t>hinanden</a:t>
            </a:r>
            <a:r>
              <a:rPr lang="sv-SE" sz="1000" dirty="0"/>
              <a:t>. Det vil </a:t>
            </a:r>
            <a:r>
              <a:rPr lang="sv-SE" sz="1000" dirty="0" err="1"/>
              <a:t>jeg</a:t>
            </a:r>
            <a:r>
              <a:rPr lang="sv-SE" sz="1000" dirty="0"/>
              <a:t> </a:t>
            </a:r>
            <a:r>
              <a:rPr lang="sv-SE" sz="1000" dirty="0" err="1"/>
              <a:t>gerne</a:t>
            </a:r>
            <a:r>
              <a:rPr lang="sv-SE" sz="1000" dirty="0"/>
              <a:t> se </a:t>
            </a:r>
            <a:r>
              <a:rPr lang="sv-SE" sz="1000" dirty="0" err="1"/>
              <a:t>mere</a:t>
            </a:r>
            <a:r>
              <a:rPr lang="sv-SE" sz="1000" dirty="0"/>
              <a:t> </a:t>
            </a:r>
            <a:r>
              <a:rPr lang="sv-SE" sz="1000" dirty="0" err="1"/>
              <a:t>af</a:t>
            </a:r>
            <a:r>
              <a:rPr lang="sv-SE" sz="1000" dirty="0"/>
              <a:t>, sagde Fredrik </a:t>
            </a:r>
            <a:r>
              <a:rPr lang="sv-SE" sz="1000" dirty="0" err="1"/>
              <a:t>Koffner</a:t>
            </a:r>
            <a:r>
              <a:rPr lang="sv-SE" sz="1000" dirty="0"/>
              <a:t>, CCO </a:t>
            </a:r>
            <a:r>
              <a:rPr lang="sv-SE" sz="1000" dirty="0" err="1"/>
              <a:t>og</a:t>
            </a:r>
            <a:r>
              <a:rPr lang="sv-SE" sz="1000" dirty="0"/>
              <a:t> </a:t>
            </a:r>
            <a:r>
              <a:rPr lang="sv-SE" sz="1000" dirty="0" err="1"/>
              <a:t>medstifter</a:t>
            </a:r>
            <a:r>
              <a:rPr lang="sv-SE" sz="1000" dirty="0"/>
              <a:t> </a:t>
            </a:r>
            <a:r>
              <a:rPr lang="sv-SE" sz="1000" dirty="0" err="1"/>
              <a:t>af</a:t>
            </a:r>
            <a:r>
              <a:rPr lang="sv-SE" sz="1000" dirty="0"/>
              <a:t> </a:t>
            </a:r>
            <a:r>
              <a:rPr lang="sv-SE" sz="1000" dirty="0" err="1"/>
              <a:t>Cuviva</a:t>
            </a:r>
            <a:r>
              <a:rPr lang="sv-SE" sz="1000" dirty="0"/>
              <a:t> </a:t>
            </a:r>
            <a:r>
              <a:rPr lang="sv-SE" sz="1000" dirty="0" err="1"/>
              <a:t>og</a:t>
            </a:r>
            <a:r>
              <a:rPr lang="sv-SE" sz="1000" dirty="0"/>
              <a:t> deltager på </a:t>
            </a:r>
            <a:r>
              <a:rPr lang="sv-SE" sz="1000" dirty="0" err="1"/>
              <a:t>CareWare</a:t>
            </a:r>
            <a:r>
              <a:rPr lang="sv-SE" sz="1000" dirty="0"/>
              <a:t> Nordic </a:t>
            </a:r>
            <a:r>
              <a:rPr lang="sv-SE" sz="1000" dirty="0" err="1"/>
              <a:t>Præsentionsdag</a:t>
            </a:r>
            <a:r>
              <a:rPr lang="sv-SE" sz="1000" dirty="0"/>
              <a:t> under Halland Tech </a:t>
            </a:r>
            <a:r>
              <a:rPr lang="sv-SE" sz="1000" dirty="0" err="1"/>
              <a:t>Week</a:t>
            </a:r>
            <a:r>
              <a:rPr lang="sv-SE" sz="1000" dirty="0"/>
              <a:t>.</a:t>
            </a:r>
          </a:p>
          <a:p>
            <a:pPr marL="0" indent="0">
              <a:lnSpc>
                <a:spcPts val="1200"/>
              </a:lnSpc>
              <a:buNone/>
            </a:pPr>
            <a:r>
              <a:rPr lang="sv-SE" sz="1000" dirty="0"/>
              <a:t>På </a:t>
            </a:r>
            <a:r>
              <a:rPr lang="sv-SE" sz="1000" dirty="0" err="1"/>
              <a:t>spørgsmålet</a:t>
            </a:r>
            <a:r>
              <a:rPr lang="sv-SE" sz="1000" dirty="0"/>
              <a:t> om, </a:t>
            </a:r>
            <a:r>
              <a:rPr lang="sv-SE" sz="1000" dirty="0" err="1"/>
              <a:t>hvordan</a:t>
            </a:r>
            <a:r>
              <a:rPr lang="sv-SE" sz="1000" dirty="0"/>
              <a:t> </a:t>
            </a:r>
            <a:r>
              <a:rPr lang="sv-SE" sz="1000" dirty="0" err="1"/>
              <a:t>plejen</a:t>
            </a:r>
            <a:r>
              <a:rPr lang="sv-SE" sz="1000" dirty="0"/>
              <a:t> ser </a:t>
            </a:r>
            <a:r>
              <a:rPr lang="sv-SE" sz="1000" dirty="0" err="1"/>
              <a:t>ud</a:t>
            </a:r>
            <a:r>
              <a:rPr lang="sv-SE" sz="1000" dirty="0"/>
              <a:t> om ti år, var </a:t>
            </a:r>
            <a:r>
              <a:rPr lang="sv-SE" sz="1000" dirty="0" err="1"/>
              <a:t>alle</a:t>
            </a:r>
            <a:r>
              <a:rPr lang="sv-SE" sz="1000" dirty="0"/>
              <a:t> </a:t>
            </a:r>
            <a:r>
              <a:rPr lang="sv-SE" sz="1000" dirty="0" err="1"/>
              <a:t>virksomhedernes</a:t>
            </a:r>
            <a:r>
              <a:rPr lang="sv-SE" sz="1000" dirty="0"/>
              <a:t> </a:t>
            </a:r>
            <a:r>
              <a:rPr lang="sv-SE" sz="1000" dirty="0" err="1"/>
              <a:t>repræsentanter</a:t>
            </a:r>
            <a:r>
              <a:rPr lang="sv-SE" sz="1000" dirty="0"/>
              <a:t> enige om, at </a:t>
            </a:r>
            <a:r>
              <a:rPr lang="sv-SE" sz="1000" dirty="0" err="1"/>
              <a:t>plejen</a:t>
            </a:r>
            <a:r>
              <a:rPr lang="sv-SE" sz="1000" dirty="0"/>
              <a:t> er flyttet </a:t>
            </a:r>
            <a:r>
              <a:rPr lang="sv-SE" sz="1000" dirty="0" err="1"/>
              <a:t>mere</a:t>
            </a:r>
            <a:r>
              <a:rPr lang="sv-SE" sz="1000" dirty="0"/>
              <a:t> til </a:t>
            </a:r>
            <a:r>
              <a:rPr lang="sv-SE" sz="1000" dirty="0" err="1"/>
              <a:t>hjemmet</a:t>
            </a:r>
            <a:r>
              <a:rPr lang="sv-SE" sz="1000" dirty="0"/>
              <a:t> og er </a:t>
            </a:r>
            <a:r>
              <a:rPr lang="sv-SE" sz="1000" dirty="0" err="1"/>
              <a:t>blevet</a:t>
            </a:r>
            <a:r>
              <a:rPr lang="sv-SE" sz="1000" dirty="0"/>
              <a:t> </a:t>
            </a:r>
            <a:r>
              <a:rPr lang="sv-SE" sz="1000" dirty="0" err="1"/>
              <a:t>mere</a:t>
            </a:r>
            <a:r>
              <a:rPr lang="sv-SE" sz="1000" dirty="0"/>
              <a:t> digital med </a:t>
            </a:r>
            <a:r>
              <a:rPr lang="sv-SE" sz="1000" dirty="0" err="1"/>
              <a:t>smartere</a:t>
            </a:r>
            <a:r>
              <a:rPr lang="sv-SE" sz="1000" dirty="0"/>
              <a:t> produkter og </a:t>
            </a:r>
            <a:r>
              <a:rPr lang="sv-SE" sz="1000" dirty="0" err="1"/>
              <a:t>løsninger</a:t>
            </a:r>
            <a:r>
              <a:rPr lang="sv-SE" sz="1000" dirty="0"/>
              <a:t>. </a:t>
            </a:r>
          </a:p>
        </p:txBody>
      </p:sp>
      <p:pic>
        <p:nvPicPr>
          <p:cNvPr id="3" name="Bildobjekt 2" descr="En bild som visar text, inomhus, person&#10;&#10;Automatiskt genererad beskrivning">
            <a:extLst>
              <a:ext uri="{FF2B5EF4-FFF2-40B4-BE49-F238E27FC236}">
                <a16:creationId xmlns:a16="http://schemas.microsoft.com/office/drawing/2014/main" id="{AA2111D5-F8A0-800A-331C-9FECCA8DD2FF}"/>
              </a:ext>
            </a:extLst>
          </p:cNvPr>
          <p:cNvPicPr>
            <a:picLocks noChangeAspect="1"/>
          </p:cNvPicPr>
          <p:nvPr/>
        </p:nvPicPr>
        <p:blipFill rotWithShape="1">
          <a:blip r:embed="rId2"/>
          <a:srcRect l="29372" r="13503"/>
          <a:stretch/>
        </p:blipFill>
        <p:spPr>
          <a:xfrm>
            <a:off x="5488687" y="10"/>
            <a:ext cx="7312912"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Rubrik 1">
            <a:extLst>
              <a:ext uri="{FF2B5EF4-FFF2-40B4-BE49-F238E27FC236}">
                <a16:creationId xmlns:a16="http://schemas.microsoft.com/office/drawing/2014/main" id="{E0BD7258-BCAD-1181-5BAE-C00B778724FF}"/>
              </a:ext>
            </a:extLst>
          </p:cNvPr>
          <p:cNvSpPr txBox="1">
            <a:spLocks/>
          </p:cNvSpPr>
          <p:nvPr/>
        </p:nvSpPr>
        <p:spPr>
          <a:xfrm>
            <a:off x="0" y="0"/>
            <a:ext cx="2453639" cy="365760"/>
          </a:xfrm>
          <a:prstGeom prst="rect">
            <a:avLst/>
          </a:prstGeom>
          <a:solidFill>
            <a:schemeClr val="accent5"/>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VIRKSOMHEDSUDVIKLING</a:t>
            </a:r>
            <a:endParaRPr lang="sv-SE" sz="900" dirty="0">
              <a:solidFill>
                <a:schemeClr val="bg1"/>
              </a:solidFill>
              <a:latin typeface="+mn-lt"/>
            </a:endParaRPr>
          </a:p>
        </p:txBody>
      </p:sp>
    </p:spTree>
    <p:extLst>
      <p:ext uri="{BB962C8B-B14F-4D97-AF65-F5344CB8AC3E}">
        <p14:creationId xmlns:p14="http://schemas.microsoft.com/office/powerpoint/2010/main" val="1451591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fontScale="90000"/>
          </a:bodyPr>
          <a:lstStyle/>
          <a:p>
            <a:pPr defTabSz="914400"/>
            <a:r>
              <a:rPr lang="en-US" sz="5400" dirty="0" err="1">
                <a:solidFill>
                  <a:schemeClr val="bg1"/>
                </a:solidFill>
              </a:rPr>
              <a:t>Hvad</a:t>
            </a:r>
            <a:r>
              <a:rPr lang="en-US" sz="5400" dirty="0">
                <a:solidFill>
                  <a:schemeClr val="bg1"/>
                </a:solidFill>
              </a:rPr>
              <a:t> er </a:t>
            </a:r>
            <a:r>
              <a:rPr lang="en-US" sz="5400" dirty="0" err="1">
                <a:solidFill>
                  <a:schemeClr val="bg1"/>
                </a:solidFill>
              </a:rPr>
              <a:t>CareWare</a:t>
            </a:r>
            <a:r>
              <a:rPr lang="en-US" sz="5400" dirty="0">
                <a:solidFill>
                  <a:schemeClr val="bg1"/>
                </a:solidFill>
              </a:rPr>
              <a:t> Nordic </a:t>
            </a:r>
            <a:r>
              <a:rPr lang="en-US" sz="5400" dirty="0" err="1">
                <a:solidFill>
                  <a:schemeClr val="bg1"/>
                </a:solidFill>
              </a:rPr>
              <a:t>Præsentations-dage</a:t>
            </a:r>
            <a:r>
              <a:rPr lang="en-US" sz="5400" dirty="0">
                <a:solidFill>
                  <a:schemeClr val="bg1"/>
                </a:solidFill>
              </a:rPr>
              <a:t>?</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938994"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err="1">
                <a:solidFill>
                  <a:schemeClr val="bg1"/>
                </a:solidFill>
              </a:rPr>
              <a:t>Præsentationsdage</a:t>
            </a:r>
            <a:r>
              <a:rPr lang="en-US" sz="1600" dirty="0">
                <a:solidFill>
                  <a:schemeClr val="bg1"/>
                </a:solidFill>
              </a:rPr>
              <a:t> er </a:t>
            </a:r>
            <a:r>
              <a:rPr lang="en-US" sz="1600" dirty="0" err="1">
                <a:solidFill>
                  <a:schemeClr val="bg1"/>
                </a:solidFill>
              </a:rPr>
              <a:t>tematiserede</a:t>
            </a:r>
            <a:r>
              <a:rPr lang="en-US" sz="1600" dirty="0">
                <a:solidFill>
                  <a:schemeClr val="bg1"/>
                </a:solidFill>
              </a:rPr>
              <a:t> </a:t>
            </a:r>
            <a:r>
              <a:rPr lang="en-US" sz="1600" dirty="0" err="1">
                <a:solidFill>
                  <a:schemeClr val="bg1"/>
                </a:solidFill>
              </a:rPr>
              <a:t>netværks</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vidensarrangementer</a:t>
            </a:r>
            <a:r>
              <a:rPr lang="en-US" sz="1600" dirty="0">
                <a:solidFill>
                  <a:schemeClr val="bg1"/>
                </a:solidFill>
              </a:rPr>
              <a:t>. Mikkel </a:t>
            </a:r>
            <a:r>
              <a:rPr lang="en-US" sz="1600" dirty="0" err="1">
                <a:solidFill>
                  <a:schemeClr val="bg1"/>
                </a:solidFill>
              </a:rPr>
              <a:t>Svindt</a:t>
            </a:r>
            <a:r>
              <a:rPr lang="en-US" sz="1600" dirty="0">
                <a:solidFill>
                  <a:schemeClr val="bg1"/>
                </a:solidFill>
              </a:rPr>
              <a:t> </a:t>
            </a:r>
            <a:r>
              <a:rPr lang="en-US" sz="1600" dirty="0" err="1">
                <a:solidFill>
                  <a:schemeClr val="bg1"/>
                </a:solidFill>
              </a:rPr>
              <a:t>Fransgård</a:t>
            </a:r>
            <a:r>
              <a:rPr lang="en-US" sz="1600" dirty="0">
                <a:solidFill>
                  <a:schemeClr val="bg1"/>
                </a:solidFill>
              </a:rPr>
              <a:t> er moderator </a:t>
            </a:r>
            <a:r>
              <a:rPr lang="en-US" sz="1600" dirty="0" err="1">
                <a:solidFill>
                  <a:schemeClr val="bg1"/>
                </a:solidFill>
              </a:rPr>
              <a:t>på</a:t>
            </a:r>
            <a:r>
              <a:rPr lang="en-US" sz="1600" dirty="0">
                <a:solidFill>
                  <a:schemeClr val="bg1"/>
                </a:solidFill>
              </a:rPr>
              <a:t> </a:t>
            </a:r>
            <a:r>
              <a:rPr lang="en-US" sz="1600" dirty="0" err="1">
                <a:solidFill>
                  <a:schemeClr val="bg1"/>
                </a:solidFill>
              </a:rPr>
              <a:t>CareWare</a:t>
            </a:r>
            <a:r>
              <a:rPr lang="en-US" sz="1600" dirty="0">
                <a:solidFill>
                  <a:schemeClr val="bg1"/>
                </a:solidFill>
              </a:rPr>
              <a:t> Nordic </a:t>
            </a:r>
            <a:r>
              <a:rPr lang="en-US" sz="1600" dirty="0" err="1">
                <a:solidFill>
                  <a:schemeClr val="bg1"/>
                </a:solidFill>
              </a:rPr>
              <a:t>Præsentationsdage</a:t>
            </a:r>
            <a:r>
              <a:rPr lang="en-US" sz="1600" dirty="0">
                <a:solidFill>
                  <a:schemeClr val="bg1"/>
                </a:solidFill>
              </a:rPr>
              <a:t>. I </a:t>
            </a:r>
            <a:r>
              <a:rPr lang="en-US" sz="1600" dirty="0" err="1">
                <a:solidFill>
                  <a:schemeClr val="bg1"/>
                </a:solidFill>
              </a:rPr>
              <a:t>videoen</a:t>
            </a:r>
            <a:r>
              <a:rPr lang="en-US" sz="1600" dirty="0">
                <a:solidFill>
                  <a:schemeClr val="bg1"/>
                </a:solidFill>
              </a:rPr>
              <a:t> </a:t>
            </a:r>
            <a:r>
              <a:rPr lang="en-US" sz="1600" dirty="0" err="1">
                <a:solidFill>
                  <a:schemeClr val="bg1"/>
                </a:solidFill>
              </a:rPr>
              <a:t>fortæller</a:t>
            </a:r>
            <a:r>
              <a:rPr lang="en-US" sz="1600" dirty="0">
                <a:solidFill>
                  <a:schemeClr val="bg1"/>
                </a:solidFill>
              </a:rPr>
              <a:t> </a:t>
            </a:r>
            <a:r>
              <a:rPr lang="en-US" sz="1600" dirty="0" err="1">
                <a:solidFill>
                  <a:schemeClr val="bg1"/>
                </a:solidFill>
              </a:rPr>
              <a:t>han</a:t>
            </a:r>
            <a:r>
              <a:rPr lang="en-US" sz="1600" dirty="0">
                <a:solidFill>
                  <a:schemeClr val="bg1"/>
                </a:solidFill>
              </a:rPr>
              <a:t> om </a:t>
            </a:r>
            <a:r>
              <a:rPr lang="en-US" sz="1600" dirty="0" err="1">
                <a:solidFill>
                  <a:schemeClr val="bg1"/>
                </a:solidFill>
              </a:rPr>
              <a:t>baggrunden</a:t>
            </a:r>
            <a:r>
              <a:rPr lang="en-US" sz="1600" dirty="0">
                <a:solidFill>
                  <a:schemeClr val="bg1"/>
                </a:solidFill>
              </a:rPr>
              <a:t> for </a:t>
            </a:r>
            <a:r>
              <a:rPr lang="en-US" sz="1600" dirty="0" err="1">
                <a:solidFill>
                  <a:schemeClr val="bg1"/>
                </a:solidFill>
              </a:rPr>
              <a:t>Præsentationsdagene</a:t>
            </a:r>
            <a:r>
              <a:rPr lang="en-US" sz="1600" dirty="0">
                <a:solidFill>
                  <a:schemeClr val="bg1"/>
                </a:solidFill>
              </a:rPr>
              <a:t>, </a:t>
            </a:r>
            <a:r>
              <a:rPr lang="en-US" sz="1600" dirty="0" err="1">
                <a:solidFill>
                  <a:schemeClr val="bg1"/>
                </a:solidFill>
              </a:rPr>
              <a:t>samt</a:t>
            </a:r>
            <a:r>
              <a:rPr lang="en-US" sz="1600" dirty="0">
                <a:solidFill>
                  <a:schemeClr val="bg1"/>
                </a:solidFill>
              </a:rPr>
              <a:t> om </a:t>
            </a:r>
            <a:r>
              <a:rPr lang="en-US" sz="1600" dirty="0" err="1">
                <a:solidFill>
                  <a:schemeClr val="bg1"/>
                </a:solidFill>
              </a:rPr>
              <a:t>formålet</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udbytte</a:t>
            </a:r>
            <a:r>
              <a:rPr lang="en-US" sz="1600" dirty="0">
                <a:solidFill>
                  <a:schemeClr val="bg1"/>
                </a:solidFill>
              </a:rPr>
              <a:t> for </a:t>
            </a:r>
            <a:r>
              <a:rPr lang="en-US" sz="1600" dirty="0" err="1">
                <a:solidFill>
                  <a:schemeClr val="bg1"/>
                </a:solidFill>
              </a:rPr>
              <a:t>virksomheder</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kommuner</a:t>
            </a:r>
            <a:r>
              <a:rPr lang="en-US" sz="1600" dirty="0">
                <a:solidFill>
                  <a:schemeClr val="bg1"/>
                </a:solidFill>
              </a:rPr>
              <a:t>.</a:t>
            </a:r>
          </a:p>
        </p:txBody>
      </p:sp>
      <p:sp>
        <p:nvSpPr>
          <p:cNvPr id="9" name="Rubrik 1">
            <a:extLst>
              <a:ext uri="{FF2B5EF4-FFF2-40B4-BE49-F238E27FC236}">
                <a16:creationId xmlns:a16="http://schemas.microsoft.com/office/drawing/2014/main" id="{F11BE32D-CB4A-E647-5361-6CE3C4C9D867}"/>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fontScale="925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VIRKSOMHEDSUDVIKLING</a:t>
            </a:r>
            <a:endParaRPr lang="sv-SE" sz="800" dirty="0">
              <a:solidFill>
                <a:schemeClr val="bg1"/>
              </a:solidFill>
              <a:latin typeface="+mn-lt"/>
            </a:endParaRPr>
          </a:p>
        </p:txBody>
      </p:sp>
      <p:sp>
        <p:nvSpPr>
          <p:cNvPr id="10" name="Rektangel 9">
            <a:extLst>
              <a:ext uri="{FF2B5EF4-FFF2-40B4-BE49-F238E27FC236}">
                <a16:creationId xmlns:a16="http://schemas.microsoft.com/office/drawing/2014/main" id="{2C1FFF0A-D42B-3058-A32B-B767403C66D9}"/>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Onlinemedia 2" descr="Hvad er CareWare Nordic Præsentationsdage?">
            <a:hlinkClick r:id="" action="ppaction://media"/>
            <a:extLst>
              <a:ext uri="{FF2B5EF4-FFF2-40B4-BE49-F238E27FC236}">
                <a16:creationId xmlns:a16="http://schemas.microsoft.com/office/drawing/2014/main" id="{82F5A4B6-96C2-FC0F-47BB-D98B35AE7151}"/>
              </a:ext>
            </a:extLst>
          </p:cNvPr>
          <p:cNvPicPr>
            <a:picLocks noRot="1" noChangeAspect="1"/>
          </p:cNvPicPr>
          <p:nvPr>
            <a:videoFile r:link="rId1"/>
          </p:nvPr>
        </p:nvPicPr>
        <p:blipFill>
          <a:blip r:embed="rId3"/>
          <a:stretch>
            <a:fillRect/>
          </a:stretch>
        </p:blipFill>
        <p:spPr>
          <a:xfrm>
            <a:off x="6749218" y="3373067"/>
            <a:ext cx="5554163" cy="3138102"/>
          </a:xfrm>
          <a:prstGeom prst="rect">
            <a:avLst/>
          </a:prstGeom>
        </p:spPr>
      </p:pic>
    </p:spTree>
    <p:extLst>
      <p:ext uri="{BB962C8B-B14F-4D97-AF65-F5344CB8AC3E}">
        <p14:creationId xmlns:p14="http://schemas.microsoft.com/office/powerpoint/2010/main" val="1239254151"/>
      </p:ext>
    </p:extLst>
  </p:cSld>
  <p:clrMapOvr>
    <a:masterClrMapping/>
  </p:clrMapOvr>
  <p:timing>
    <p:tnLst>
      <p:par>
        <p:cTn id="1" dur="indefinite" restart="never" nodeType="tmRoot">
          <p:childTnLst>
            <p:video>
              <p:cMediaNode vol="80000">
                <p:cTn id="2" fill="hold" display="0">
                  <p:stCondLst>
                    <p:cond delay="indefinite"/>
                  </p:stCondLst>
                </p:cTn>
                <p:tgtEl>
                  <p:spTgt spid="11"/>
                </p:tgtEl>
              </p:cMediaNode>
            </p:video>
          </p:childTnLst>
        </p:cTn>
      </p:par>
    </p:tnLst>
  </p:timing>
</p:sld>
</file>

<file path=ppt/theme/theme1.xml><?xml version="1.0" encoding="utf-8"?>
<a:theme xmlns:a="http://schemas.openxmlformats.org/drawingml/2006/main" name="Office-tema">
  <a:themeElements>
    <a:clrScheme name="Egen 1">
      <a:dk1>
        <a:srgbClr val="000000"/>
      </a:dk1>
      <a:lt1>
        <a:srgbClr val="FFFFFF"/>
      </a:lt1>
      <a:dk2>
        <a:srgbClr val="44546A"/>
      </a:dk2>
      <a:lt2>
        <a:srgbClr val="E7E6E6"/>
      </a:lt2>
      <a:accent1>
        <a:srgbClr val="E73E11"/>
      </a:accent1>
      <a:accent2>
        <a:srgbClr val="EB5E09"/>
      </a:accent2>
      <a:accent3>
        <a:srgbClr val="A5A5A5"/>
      </a:accent3>
      <a:accent4>
        <a:srgbClr val="739C24"/>
      </a:accent4>
      <a:accent5>
        <a:srgbClr val="A0C479"/>
      </a:accent5>
      <a:accent6>
        <a:srgbClr val="216A30"/>
      </a:accent6>
      <a:hlink>
        <a:srgbClr val="0563C1"/>
      </a:hlink>
      <a:folHlink>
        <a:srgbClr val="EB5E0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94F0BADB044A4988EE60D9FF605F51" ma:contentTypeVersion="16" ma:contentTypeDescription="Create a new document." ma:contentTypeScope="" ma:versionID="8255b7105d606e855bc9b01aed6e98f3">
  <xsd:schema xmlns:xsd="http://www.w3.org/2001/XMLSchema" xmlns:xs="http://www.w3.org/2001/XMLSchema" xmlns:p="http://schemas.microsoft.com/office/2006/metadata/properties" xmlns:ns2="bd3c4eb0-fc10-4b3d-8174-37a4b06098f7" xmlns:ns3="3792d4c3-e6ef-406d-94ed-f22b4a415cd6" targetNamespace="http://schemas.microsoft.com/office/2006/metadata/properties" ma:root="true" ma:fieldsID="dcb46b0686da4be75c75d8e0e79b753b" ns2:_="" ns3:_="">
    <xsd:import namespace="bd3c4eb0-fc10-4b3d-8174-37a4b06098f7"/>
    <xsd:import namespace="3792d4c3-e6ef-406d-94ed-f22b4a415c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c4eb0-fc10-4b3d-8174-37a4b06098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564354-fc98-4780-8b9d-42bd6952d0a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92d4c3-e6ef-406d-94ed-f22b4a415cd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0c373f7-0906-41be-a259-de6a51a68582}" ma:internalName="TaxCatchAll" ma:showField="CatchAllData" ma:web="3792d4c3-e6ef-406d-94ed-f22b4a415c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792d4c3-e6ef-406d-94ed-f22b4a415cd6" xsi:nil="true"/>
    <lcf76f155ced4ddcb4097134ff3c332f xmlns="bd3c4eb0-fc10-4b3d-8174-37a4b06098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E837D2C-A4D5-40C4-B009-0A771D21DA61}">
  <ds:schemaRefs>
    <ds:schemaRef ds:uri="http://schemas.microsoft.com/sharepoint/v3/contenttype/forms"/>
  </ds:schemaRefs>
</ds:datastoreItem>
</file>

<file path=customXml/itemProps2.xml><?xml version="1.0" encoding="utf-8"?>
<ds:datastoreItem xmlns:ds="http://schemas.openxmlformats.org/officeDocument/2006/customXml" ds:itemID="{E37EEB83-D300-448C-800E-1434612D9C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c4eb0-fc10-4b3d-8174-37a4b06098f7"/>
    <ds:schemaRef ds:uri="3792d4c3-e6ef-406d-94ed-f22b4a415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88AFA7-284D-413B-BB2E-D723022D378A}">
  <ds:schemaRefs>
    <ds:schemaRef ds:uri="http://schemas.microsoft.com/office/infopath/2007/PartnerControls"/>
    <ds:schemaRef ds:uri="bd3c4eb0-fc10-4b3d-8174-37a4b06098f7"/>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3792d4c3-e6ef-406d-94ed-f22b4a415c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{8E51F895-5602-804A-B6FF-ABB59D356200}tf10001120</Template>
  <TotalTime>2250</TotalTime>
  <Words>3016</Words>
  <Application>Microsoft Office PowerPoint</Application>
  <PresentationFormat>A3 (297 x 420 mm)</PresentationFormat>
  <Paragraphs>105</Paragraphs>
  <Slides>23</Slides>
  <Notes>0</Notes>
  <HiddenSlides>0</HiddenSlides>
  <MMClips>13</MMClips>
  <ScaleCrop>false</ScaleCrop>
  <HeadingPairs>
    <vt:vector size="4" baseType="variant">
      <vt:variant>
        <vt:lpstr>Tema</vt:lpstr>
      </vt:variant>
      <vt:variant>
        <vt:i4>1</vt:i4>
      </vt:variant>
      <vt:variant>
        <vt:lpstr>Bildrubriker</vt:lpstr>
      </vt:variant>
      <vt:variant>
        <vt:i4>23</vt:i4>
      </vt:variant>
    </vt:vector>
  </HeadingPairs>
  <TitlesOfParts>
    <vt:vector size="24" baseType="lpstr">
      <vt:lpstr>Office-tema</vt:lpstr>
      <vt:lpstr>Effekter og resultater  2018-2022</vt:lpstr>
      <vt:lpstr>CareWare Nordic -   Et samarbejde om udvikling og udbredelse af velfærdsteknologi i Norden</vt:lpstr>
      <vt:lpstr>Virksomheds-udvikling</vt:lpstr>
      <vt:lpstr>Springboards – et internationalt vellykket koncept</vt:lpstr>
      <vt:lpstr>Hør Peter Uppman og Peter Astrup fortælle om Springboard-konceptet på Health Innovation Day 2020</vt:lpstr>
      <vt:lpstr>Måling af blodsukker uden stik i fingeren</vt:lpstr>
      <vt:lpstr>Springboard på Halmstads Gummifabrik</vt:lpstr>
      <vt:lpstr>Præsentationsdage</vt:lpstr>
      <vt:lpstr>Hvad er CareWare Nordic Præsentations-dage?</vt:lpstr>
      <vt:lpstr>Præsentationsdag Virksomheds-perspektiv</vt:lpstr>
      <vt:lpstr>Præsentationsdag Deltager- perspektiv</vt:lpstr>
      <vt:lpstr>Præsentationsdag Lederperspektiv</vt:lpstr>
      <vt:lpstr>Halland Tech Week 2021 Digitale løsninger til pleje i hjemmet</vt:lpstr>
      <vt:lpstr>Innovation Jam fremmer dialog og viden</vt:lpstr>
      <vt:lpstr>Bakteriers hemmelige sprog?</vt:lpstr>
      <vt:lpstr>DokkX – et velfærdsteknologisk prøverum</vt:lpstr>
      <vt:lpstr>Brugerdrevet innovation 3D-print aktiviteter på sundhedsområdet</vt:lpstr>
      <vt:lpstr>Rehab Lab Brugerdrevet Innovation</vt:lpstr>
      <vt:lpstr>Borgerrejsen i Varbergs Kommune</vt:lpstr>
      <vt:lpstr>Kompetenceudvikling</vt:lpstr>
      <vt:lpstr>Velfærdsteknologipionererne i Aarhus</vt:lpstr>
      <vt:lpstr>Hvis du vil vide mere</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Jesper Jansson</dc:creator>
  <cp:lastModifiedBy>Anna-Karin Holst Johannsen</cp:lastModifiedBy>
  <cp:revision>333</cp:revision>
  <dcterms:created xsi:type="dcterms:W3CDTF">2022-05-20T08:43:28Z</dcterms:created>
  <dcterms:modified xsi:type="dcterms:W3CDTF">2025-11-19T12:26:13Z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0x0101004894F0BADB044A4988EE60D9FF605F51</vt:lpwstr>
  </property>
</Properties>
</file>