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4"/>
  </p:sldMasterIdLst>
  <p:notesMasterIdLst>
    <p:notesMasterId r:id="rId28"/>
  </p:notesMasterIdLst>
  <p:handoutMasterIdLst>
    <p:handoutMasterId r:id="rId29"/>
  </p:handoutMasterIdLst>
  <p:sldIdLst>
    <p:sldId id="289" r:id="rId5"/>
    <p:sldId id="259" r:id="rId6"/>
    <p:sldId id="343" r:id="rId7"/>
    <p:sldId id="286" r:id="rId8"/>
    <p:sldId id="287" r:id="rId9"/>
    <p:sldId id="288" r:id="rId10"/>
    <p:sldId id="309" r:id="rId11"/>
    <p:sldId id="299" r:id="rId12"/>
    <p:sldId id="333" r:id="rId13"/>
    <p:sldId id="339" r:id="rId14"/>
    <p:sldId id="340" r:id="rId15"/>
    <p:sldId id="341" r:id="rId16"/>
    <p:sldId id="342" r:id="rId17"/>
    <p:sldId id="302" r:id="rId18"/>
    <p:sldId id="324" r:id="rId19"/>
    <p:sldId id="337" r:id="rId20"/>
    <p:sldId id="310" r:id="rId21"/>
    <p:sldId id="334" r:id="rId22"/>
    <p:sldId id="332" r:id="rId23"/>
    <p:sldId id="273" r:id="rId24"/>
    <p:sldId id="335" r:id="rId25"/>
    <p:sldId id="345" r:id="rId26"/>
    <p:sldId id="330" r:id="rId27"/>
  </p:sldIdLst>
  <p:sldSz cx="12801600" cy="96012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38AB95-15CA-F5A8-E679-3C6860D033B3}" name="Anna-Karin Holst Johannsen" initials="AKHJ" userId="S::annhojo@aarhus.dk::6a4f5c30-bdef-4d17-ad1c-4edcc05973d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5F09"/>
    <a:srgbClr val="63A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A76B9-7568-11A4-7ED9-9C5C10D4F44F}" v="5" dt="2022-10-05T08:39:40.603"/>
    <p1510:client id="{44448D4D-A71F-FC9D-FEE1-AD8C8A2FA51E}" v="1" dt="2022-10-05T09:47:26.597"/>
    <p1510:client id="{84842BF1-7605-7E01-22B3-3FFBAE64AE35}" v="33" dt="2022-10-05T10:04:24.452"/>
    <p1510:client id="{BDA185F4-FD62-C723-9D47-DD5A3E804C13}" v="54" dt="2022-10-05T09:54:51.458"/>
    <p1510:client id="{F71F2854-64DF-55CD-0435-ECB03B52475A}" v="5" dt="2022-10-04T11:24:52.329"/>
  </p1510:revLst>
</p1510:revInfo>
</file>

<file path=ppt/tableStyles.xml><?xml version="1.0" encoding="utf-8"?>
<a:tblStyleLst xmlns:a="http://schemas.openxmlformats.org/drawingml/2006/main" def="{5C22544A-7EE6-4342-B048-85BDC9FD1C3A}">
  <a:tblStyle styleId="{284E427A-3D55-4303-BF80-6455036E1DE7}" styleName="Format med tema 1 - dekorfär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1"/>
    <p:restoredTop sz="94576"/>
  </p:normalViewPr>
  <p:slideViewPr>
    <p:cSldViewPr snapToGrid="0" snapToObjects="1">
      <p:cViewPr varScale="1">
        <p:scale>
          <a:sx n="84" d="100"/>
          <a:sy n="84" d="100"/>
        </p:scale>
        <p:origin x="1648" y="2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2" d="100"/>
          <a:sy n="72" d="100"/>
        </p:scale>
        <p:origin x="35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77C4065-15B2-ABB7-EED7-12820ED92C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65C1B9C-12C1-11F8-F860-E4A16BAE1B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7A2CB5-0C9B-8A4F-B74C-0304C7E81D0F}" type="datetimeFigureOut">
              <a:rPr lang="sv-SE" smtClean="0"/>
              <a:t>2025-11-19</a:t>
            </a:fld>
            <a:endParaRPr lang="sv-SE"/>
          </a:p>
        </p:txBody>
      </p:sp>
      <p:sp>
        <p:nvSpPr>
          <p:cNvPr id="4" name="Platshållare för sidfot 3">
            <a:extLst>
              <a:ext uri="{FF2B5EF4-FFF2-40B4-BE49-F238E27FC236}">
                <a16:creationId xmlns:a16="http://schemas.microsoft.com/office/drawing/2014/main" id="{31FD2BBB-9F7E-D034-BBE0-897F8E1ED4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DDABAEE-9BCF-EF11-D428-771FF6D158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41CFB8-B53C-AC45-864D-3C9F210CDBD6}" type="slidenum">
              <a:rPr lang="sv-SE" smtClean="0"/>
              <a:t>‹#›</a:t>
            </a:fld>
            <a:endParaRPr lang="sv-SE"/>
          </a:p>
        </p:txBody>
      </p:sp>
    </p:spTree>
    <p:extLst>
      <p:ext uri="{BB962C8B-B14F-4D97-AF65-F5344CB8AC3E}">
        <p14:creationId xmlns:p14="http://schemas.microsoft.com/office/powerpoint/2010/main" val="4091732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5F656E-9C28-B640-83CC-059E1C9604FB}" type="datetimeFigureOut">
              <a:rPr lang="sv-SE" smtClean="0"/>
              <a:t>2025-11-19</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3AA5C-BFBA-5C41-8EE6-364C39E7C182}" type="slidenum">
              <a:rPr lang="sv-SE" smtClean="0"/>
              <a:t>‹#›</a:t>
            </a:fld>
            <a:endParaRPr lang="sv-SE"/>
          </a:p>
        </p:txBody>
      </p:sp>
    </p:spTree>
    <p:extLst>
      <p:ext uri="{BB962C8B-B14F-4D97-AF65-F5344CB8AC3E}">
        <p14:creationId xmlns:p14="http://schemas.microsoft.com/office/powerpoint/2010/main" val="425909003"/>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sv-SE"/>
              <a:t>Klicka här för att ändra mall för rubrikformat</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A354FDE3-40B7-AE46-8FE8-EA0F24320A45}" type="datetimeFigureOut">
              <a:rPr lang="sv-SE" smtClean="0"/>
              <a:t>2025-11-19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2723745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354FDE3-40B7-AE46-8FE8-EA0F24320A45}" type="datetimeFigureOut">
              <a:rPr lang="sv-SE" smtClean="0"/>
              <a:t>2025-11-19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327155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354FDE3-40B7-AE46-8FE8-EA0F24320A45}" type="datetimeFigureOut">
              <a:rPr lang="sv-SE" smtClean="0"/>
              <a:t>2025-11-19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418046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354FDE3-40B7-AE46-8FE8-EA0F24320A45}" type="datetimeFigureOut">
              <a:rPr lang="sv-SE" smtClean="0"/>
              <a:t>2025-11-19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3718795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A354FDE3-40B7-AE46-8FE8-EA0F24320A45}" type="datetimeFigureOut">
              <a:rPr lang="sv-SE" smtClean="0"/>
              <a:t>2025-11-19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2947343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A354FDE3-40B7-AE46-8FE8-EA0F24320A45}" type="datetimeFigureOut">
              <a:rPr lang="sv-SE" smtClean="0"/>
              <a:t>2025-11-19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447941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sv-SE"/>
              <a:t>Klicka här för att ändra format på bakgrundstexten</a:t>
            </a:r>
          </a:p>
        </p:txBody>
      </p:sp>
      <p:sp>
        <p:nvSpPr>
          <p:cNvPr id="4" name="Content Placeholder 3"/>
          <p:cNvSpPr>
            <a:spLocks noGrp="1"/>
          </p:cNvSpPr>
          <p:nvPr>
            <p:ph sz="half" idx="2"/>
          </p:nvPr>
        </p:nvSpPr>
        <p:spPr>
          <a:xfrm>
            <a:off x="881779" y="3507105"/>
            <a:ext cx="5415676" cy="515842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sv-SE"/>
              <a:t>Klicka här för att ändra format på bakgrundstexten</a:t>
            </a:r>
          </a:p>
        </p:txBody>
      </p:sp>
      <p:sp>
        <p:nvSpPr>
          <p:cNvPr id="6" name="Content Placeholder 5"/>
          <p:cNvSpPr>
            <a:spLocks noGrp="1"/>
          </p:cNvSpPr>
          <p:nvPr>
            <p:ph sz="quarter" idx="4"/>
          </p:nvPr>
        </p:nvSpPr>
        <p:spPr>
          <a:xfrm>
            <a:off x="6480811" y="3507105"/>
            <a:ext cx="5442347" cy="515842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A354FDE3-40B7-AE46-8FE8-EA0F24320A45}" type="datetimeFigureOut">
              <a:rPr lang="sv-SE" smtClean="0"/>
              <a:t>2025-11-19</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318534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A354FDE3-40B7-AE46-8FE8-EA0F24320A45}" type="datetimeFigureOut">
              <a:rPr lang="sv-SE" smtClean="0"/>
              <a:t>2025-11-19</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1616817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4FDE3-40B7-AE46-8FE8-EA0F24320A45}" type="datetimeFigureOut">
              <a:rPr lang="sv-SE" smtClean="0"/>
              <a:t>2025-11-19</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2485171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sv-SE"/>
              <a:t>Klicka här för att ändra mall för rubrikformat</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A354FDE3-40B7-AE46-8FE8-EA0F24320A45}" type="datetimeFigureOut">
              <a:rPr lang="sv-SE" smtClean="0"/>
              <a:t>2025-11-19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2426584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A354FDE3-40B7-AE46-8FE8-EA0F24320A45}" type="datetimeFigureOut">
              <a:rPr lang="sv-SE" smtClean="0"/>
              <a:t>2025-11-19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176E9AEB-CC88-DD4A-93DC-D1DDF7116653}" type="slidenum">
              <a:rPr lang="sv-SE" smtClean="0"/>
              <a:t>‹#›</a:t>
            </a:fld>
            <a:endParaRPr lang="sv-SE"/>
          </a:p>
        </p:txBody>
      </p:sp>
    </p:spTree>
    <p:extLst>
      <p:ext uri="{BB962C8B-B14F-4D97-AF65-F5344CB8AC3E}">
        <p14:creationId xmlns:p14="http://schemas.microsoft.com/office/powerpoint/2010/main" val="2495498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F14B103-95FF-7BDA-B0A4-7F8EAC51E01B}"/>
              </a:ext>
            </a:extLst>
          </p:cNvPr>
          <p:cNvPicPr>
            <a:picLocks noChangeAspect="1"/>
          </p:cNvPicPr>
          <p:nvPr userDrawn="1"/>
        </p:nvPicPr>
        <p:blipFill>
          <a:blip r:embed="rId13">
            <a:alphaModFix amt="25000"/>
          </a:blip>
          <a:stretch>
            <a:fillRect/>
          </a:stretch>
        </p:blipFill>
        <p:spPr>
          <a:xfrm>
            <a:off x="-4432392" y="-4941068"/>
            <a:ext cx="53063918" cy="48528983"/>
          </a:xfrm>
          <a:prstGeom prst="rect">
            <a:avLst/>
          </a:prstGeom>
        </p:spPr>
      </p:pic>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sv-SE" dirty="0"/>
              <a:t>Klicka här för att ändra mall för rubrikformat</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A354FDE3-40B7-AE46-8FE8-EA0F24320A45}" type="datetimeFigureOut">
              <a:rPr lang="sv-SE" smtClean="0"/>
              <a:t>2025-11-19</a:t>
            </a:fld>
            <a:endParaRPr lang="sv-SE"/>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176E9AEB-CC88-DD4A-93DC-D1DDF7116653}" type="slidenum">
              <a:rPr lang="sv-SE" smtClean="0"/>
              <a:t>‹#›</a:t>
            </a:fld>
            <a:endParaRPr lang="sv-SE"/>
          </a:p>
        </p:txBody>
      </p:sp>
    </p:spTree>
    <p:extLst>
      <p:ext uri="{BB962C8B-B14F-4D97-AF65-F5344CB8AC3E}">
        <p14:creationId xmlns:p14="http://schemas.microsoft.com/office/powerpoint/2010/main" val="270047741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mUkhpmuSa94?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2Q5Qx5B0I4E?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agLxroc8YUU?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kMMxYf0_4iQ?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8yTjpNIybTY?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cNBraXqNfV0?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x_AKMHq9QQ0?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e3wX3HtnO4M?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WcD8ky3nY8k?feature=oembed"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leapforlife.se" TargetMode="External"/><Relationship Id="rId3" Type="http://schemas.openxmlformats.org/officeDocument/2006/relationships/hyperlink" Target="http://www.carewarenordic.org/" TargetMode="External"/><Relationship Id="rId7" Type="http://schemas.openxmlformats.org/officeDocument/2006/relationships/hyperlink" Target="https://teknologiipraksis.dk/" TargetMode="External"/><Relationship Id="rId2" Type="http://schemas.openxmlformats.org/officeDocument/2006/relationships/hyperlink" Target="https://www.youtube.com/channel/UC8dyF92Qm4ZGVfc9l-Q7s1w/videos" TargetMode="External"/><Relationship Id="rId1" Type="http://schemas.openxmlformats.org/officeDocument/2006/relationships/slideLayout" Target="../slideLayouts/slideLayout2.xml"/><Relationship Id="rId6" Type="http://schemas.openxmlformats.org/officeDocument/2006/relationships/hyperlink" Target="https://leapforlife.se/verksamhet/innovationsstod/mojligheter.html" TargetMode="External"/><Relationship Id="rId5" Type="http://schemas.openxmlformats.org/officeDocument/2006/relationships/hyperlink" Target="https://careware.dk/praesentationsdage/praesentationsdage/#1" TargetMode="External"/><Relationship Id="rId4" Type="http://schemas.openxmlformats.org/officeDocument/2006/relationships/hyperlink" Target="https://www.tucv.dk/" TargetMode="External"/><Relationship Id="rId9" Type="http://schemas.openxmlformats.org/officeDocument/2006/relationships/hyperlink" Target="https://velfaerdsteknologi.aarhus.dk/implementering/indsatser-i-sundhed-og-omsorg/liv-implementeringsguide/"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png"/><Relationship Id="rId5" Type="http://schemas.openxmlformats.org/officeDocument/2006/relationships/image" Target="../media/image29.png"/><Relationship Id="rId10" Type="http://schemas.openxmlformats.org/officeDocument/2006/relationships/image" Target="../media/image33.jpg"/><Relationship Id="rId4" Type="http://schemas.openxmlformats.org/officeDocument/2006/relationships/image" Target="../media/image28.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orivu4snTB4?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WpPLFt9A7gI?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KSmM-NxNCF4?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15">
            <a:extLst>
              <a:ext uri="{FF2B5EF4-FFF2-40B4-BE49-F238E27FC236}">
                <a16:creationId xmlns:a16="http://schemas.microsoft.com/office/drawing/2014/main" id="{2A74FD9E-96A8-279D-3274-D7D009D53704}"/>
              </a:ext>
            </a:extLst>
          </p:cNvPr>
          <p:cNvPicPr>
            <a:picLocks noChangeAspect="1"/>
          </p:cNvPicPr>
          <p:nvPr/>
        </p:nvPicPr>
        <p:blipFill>
          <a:blip r:embed="rId2"/>
          <a:stretch>
            <a:fillRect/>
          </a:stretch>
        </p:blipFill>
        <p:spPr>
          <a:xfrm>
            <a:off x="7495741" y="502539"/>
            <a:ext cx="6183398" cy="9486898"/>
          </a:xfrm>
          <a:prstGeom prst="rect">
            <a:avLst/>
          </a:prstGeom>
        </p:spPr>
      </p:pic>
      <p:pic>
        <p:nvPicPr>
          <p:cNvPr id="4" name="Bildobjekt 3">
            <a:extLst>
              <a:ext uri="{FF2B5EF4-FFF2-40B4-BE49-F238E27FC236}">
                <a16:creationId xmlns:a16="http://schemas.microsoft.com/office/drawing/2014/main" id="{D1588836-D56E-F4F6-27F5-994BA7A6E19D}"/>
              </a:ext>
            </a:extLst>
          </p:cNvPr>
          <p:cNvPicPr>
            <a:picLocks noChangeAspect="1"/>
          </p:cNvPicPr>
          <p:nvPr/>
        </p:nvPicPr>
        <p:blipFill rotWithShape="1">
          <a:blip r:embed="rId3"/>
          <a:srcRect l="27968" t="21637" r="33748" b="24817"/>
          <a:stretch/>
        </p:blipFill>
        <p:spPr>
          <a:xfrm>
            <a:off x="2596102" y="658206"/>
            <a:ext cx="3038809" cy="3007043"/>
          </a:xfrm>
          <a:prstGeom prst="rect">
            <a:avLst/>
          </a:prstGeom>
        </p:spPr>
      </p:pic>
      <p:pic>
        <p:nvPicPr>
          <p:cNvPr id="8" name="Bildobjekt 7">
            <a:extLst>
              <a:ext uri="{FF2B5EF4-FFF2-40B4-BE49-F238E27FC236}">
                <a16:creationId xmlns:a16="http://schemas.microsoft.com/office/drawing/2014/main" id="{2AC05811-C661-1514-1DAF-550371E22A42}"/>
              </a:ext>
            </a:extLst>
          </p:cNvPr>
          <p:cNvPicPr>
            <a:picLocks noChangeAspect="1"/>
          </p:cNvPicPr>
          <p:nvPr/>
        </p:nvPicPr>
        <p:blipFill rotWithShape="1">
          <a:blip r:embed="rId4"/>
          <a:srcRect r="21198"/>
          <a:stretch/>
        </p:blipFill>
        <p:spPr>
          <a:xfrm>
            <a:off x="1927535" y="6817902"/>
            <a:ext cx="3807082" cy="1038709"/>
          </a:xfrm>
          <a:prstGeom prst="rect">
            <a:avLst/>
          </a:prstGeom>
        </p:spPr>
      </p:pic>
      <p:sp>
        <p:nvSpPr>
          <p:cNvPr id="11" name="Rubrik 10">
            <a:extLst>
              <a:ext uri="{FF2B5EF4-FFF2-40B4-BE49-F238E27FC236}">
                <a16:creationId xmlns:a16="http://schemas.microsoft.com/office/drawing/2014/main" id="{48779BFF-FA91-352A-5041-97F470C052A8}"/>
              </a:ext>
            </a:extLst>
          </p:cNvPr>
          <p:cNvSpPr>
            <a:spLocks noGrp="1"/>
          </p:cNvSpPr>
          <p:nvPr>
            <p:ph type="title"/>
          </p:nvPr>
        </p:nvSpPr>
        <p:spPr>
          <a:xfrm>
            <a:off x="522588" y="4119314"/>
            <a:ext cx="7826281" cy="1855788"/>
          </a:xfrm>
        </p:spPr>
        <p:txBody>
          <a:bodyPr>
            <a:normAutofit/>
          </a:bodyPr>
          <a:lstStyle/>
          <a:p>
            <a:r>
              <a:rPr lang="sv-SE" sz="5400" b="1" dirty="0"/>
              <a:t>Verksamhetsberättelse</a:t>
            </a:r>
            <a:endParaRPr lang="sv-SE" sz="3400" b="1" dirty="0">
              <a:solidFill>
                <a:srgbClr val="FF0000"/>
              </a:solidFill>
              <a:latin typeface="+mn-lt"/>
            </a:endParaRPr>
          </a:p>
        </p:txBody>
      </p:sp>
      <p:sp>
        <p:nvSpPr>
          <p:cNvPr id="2" name="Rektangel 1">
            <a:extLst>
              <a:ext uri="{FF2B5EF4-FFF2-40B4-BE49-F238E27FC236}">
                <a16:creationId xmlns:a16="http://schemas.microsoft.com/office/drawing/2014/main" id="{4C6F3EE2-66BF-5EC2-4513-CE0D6D04EF4E}"/>
              </a:ext>
            </a:extLst>
          </p:cNvPr>
          <p:cNvSpPr/>
          <p:nvPr/>
        </p:nvSpPr>
        <p:spPr>
          <a:xfrm>
            <a:off x="10078300" y="8865786"/>
            <a:ext cx="2416628" cy="400110"/>
          </a:xfrm>
          <a:prstGeom prst="rect">
            <a:avLst/>
          </a:prstGeom>
        </p:spPr>
        <p:txBody>
          <a:bodyPr wrap="square">
            <a:spAutoFit/>
          </a:bodyPr>
          <a:lstStyle/>
          <a:p>
            <a:pPr algn="r"/>
            <a:r>
              <a:rPr lang="sv-SE" sz="2000" b="1" dirty="0"/>
              <a:t>2018-2022</a:t>
            </a:r>
          </a:p>
        </p:txBody>
      </p:sp>
    </p:spTree>
    <p:extLst>
      <p:ext uri="{BB962C8B-B14F-4D97-AF65-F5344CB8AC3E}">
        <p14:creationId xmlns:p14="http://schemas.microsoft.com/office/powerpoint/2010/main" val="70648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a:bodyPr>
          <a:lstStyle/>
          <a:p>
            <a:pPr defTabSz="914400"/>
            <a:r>
              <a:rPr lang="en-US" sz="4000" dirty="0" err="1">
                <a:solidFill>
                  <a:srgbClr val="FFFFFF"/>
                </a:solidFill>
                <a:ea typeface="+mj-lt"/>
                <a:cs typeface="+mj-lt"/>
              </a:rPr>
              <a:t>Presentationsdag</a:t>
            </a:r>
            <a:endParaRPr lang="en-US" sz="4000" dirty="0" err="1">
              <a:solidFill>
                <a:srgbClr val="FFFFFF"/>
              </a:solidFill>
            </a:endParaRPr>
          </a:p>
          <a:p>
            <a:pPr defTabSz="914400"/>
            <a:r>
              <a:rPr lang="en-US" sz="5400" dirty="0" err="1">
                <a:solidFill>
                  <a:srgbClr val="FFFFFF"/>
                </a:solidFill>
                <a:ea typeface="+mj-lt"/>
                <a:cs typeface="+mj-lt"/>
              </a:rPr>
              <a:t>Affärsperspektiv</a:t>
            </a:r>
            <a:endParaRPr lang="en-US" dirty="0" err="1">
              <a:solidFill>
                <a:srgbClr val="FFFFFF"/>
              </a:solidFill>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4740211"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a:solidFill>
                  <a:srgbClr val="FFFFFF"/>
                </a:solidFill>
                <a:ea typeface="+mn-lt"/>
                <a:cs typeface="+mn-lt"/>
              </a:rPr>
              <a:t>Erik Johansen, </a:t>
            </a:r>
            <a:r>
              <a:rPr lang="en-US" sz="1600" dirty="0" err="1">
                <a:solidFill>
                  <a:srgbClr val="FFFFFF"/>
                </a:solidFill>
                <a:ea typeface="+mn-lt"/>
                <a:cs typeface="+mn-lt"/>
              </a:rPr>
              <a:t>direktör</a:t>
            </a:r>
            <a:r>
              <a:rPr lang="en-US" sz="1600" dirty="0">
                <a:solidFill>
                  <a:srgbClr val="FFFFFF"/>
                </a:solidFill>
                <a:ea typeface="+mn-lt"/>
                <a:cs typeface="+mn-lt"/>
              </a:rPr>
              <a:t> </a:t>
            </a:r>
            <a:r>
              <a:rPr lang="en-US" sz="1600" dirty="0" err="1">
                <a:solidFill>
                  <a:srgbClr val="FFFFFF"/>
                </a:solidFill>
                <a:ea typeface="+mn-lt"/>
                <a:cs typeface="+mn-lt"/>
              </a:rPr>
              <a:t>och</a:t>
            </a:r>
            <a:r>
              <a:rPr lang="en-US" sz="1600" dirty="0">
                <a:solidFill>
                  <a:srgbClr val="FFFFFF"/>
                </a:solidFill>
                <a:ea typeface="+mn-lt"/>
                <a:cs typeface="+mn-lt"/>
              </a:rPr>
              <a:t> </a:t>
            </a:r>
            <a:r>
              <a:rPr lang="en-US" sz="1600" dirty="0" err="1">
                <a:solidFill>
                  <a:srgbClr val="FFFFFF"/>
                </a:solidFill>
                <a:ea typeface="+mn-lt"/>
                <a:cs typeface="+mn-lt"/>
              </a:rPr>
              <a:t>grundare</a:t>
            </a:r>
            <a:r>
              <a:rPr lang="en-US" sz="1600" dirty="0">
                <a:solidFill>
                  <a:srgbClr val="FFFFFF"/>
                </a:solidFill>
                <a:ea typeface="+mn-lt"/>
                <a:cs typeface="+mn-lt"/>
              </a:rPr>
              <a:t> av 4M Video </a:t>
            </a:r>
            <a:r>
              <a:rPr lang="en-US" sz="1600" dirty="0" err="1">
                <a:solidFill>
                  <a:srgbClr val="FFFFFF"/>
                </a:solidFill>
                <a:ea typeface="+mn-lt"/>
                <a:cs typeface="+mn-lt"/>
              </a:rPr>
              <a:t>berättar</a:t>
            </a:r>
            <a:r>
              <a:rPr lang="en-US" sz="1600" dirty="0">
                <a:solidFill>
                  <a:srgbClr val="FFFFFF"/>
                </a:solidFill>
                <a:ea typeface="+mn-lt"/>
                <a:cs typeface="+mn-lt"/>
              </a:rPr>
              <a:t> om </a:t>
            </a:r>
            <a:r>
              <a:rPr lang="en-US" sz="1600" dirty="0" err="1">
                <a:solidFill>
                  <a:srgbClr val="FFFFFF"/>
                </a:solidFill>
                <a:ea typeface="+mn-lt"/>
                <a:cs typeface="+mn-lt"/>
              </a:rPr>
              <a:t>sitt</a:t>
            </a:r>
            <a:r>
              <a:rPr lang="en-US" sz="1600" dirty="0">
                <a:solidFill>
                  <a:srgbClr val="FFFFFF"/>
                </a:solidFill>
                <a:ea typeface="+mn-lt"/>
                <a:cs typeface="+mn-lt"/>
              </a:rPr>
              <a:t> </a:t>
            </a:r>
            <a:r>
              <a:rPr lang="en-US" sz="1600" dirty="0" err="1">
                <a:solidFill>
                  <a:srgbClr val="FFFFFF"/>
                </a:solidFill>
                <a:ea typeface="+mn-lt"/>
                <a:cs typeface="+mn-lt"/>
              </a:rPr>
              <a:t>intresse</a:t>
            </a:r>
            <a:r>
              <a:rPr lang="en-US" sz="1600" dirty="0">
                <a:solidFill>
                  <a:srgbClr val="FFFFFF"/>
                </a:solidFill>
                <a:ea typeface="+mn-lt"/>
                <a:cs typeface="+mn-lt"/>
              </a:rPr>
              <a:t> för </a:t>
            </a:r>
            <a:r>
              <a:rPr lang="en-US" sz="1600" dirty="0" err="1">
                <a:solidFill>
                  <a:srgbClr val="FFFFFF"/>
                </a:solidFill>
                <a:ea typeface="+mn-lt"/>
                <a:cs typeface="+mn-lt"/>
              </a:rPr>
              <a:t>och</a:t>
            </a:r>
            <a:r>
              <a:rPr lang="en-US" sz="1600" dirty="0">
                <a:solidFill>
                  <a:srgbClr val="FFFFFF"/>
                </a:solidFill>
                <a:ea typeface="+mn-lt"/>
                <a:cs typeface="+mn-lt"/>
              </a:rPr>
              <a:t> </a:t>
            </a:r>
            <a:r>
              <a:rPr lang="en-US" sz="1600" dirty="0" err="1">
                <a:solidFill>
                  <a:srgbClr val="FFFFFF"/>
                </a:solidFill>
                <a:ea typeface="+mn-lt"/>
                <a:cs typeface="+mn-lt"/>
              </a:rPr>
              <a:t>nytta</a:t>
            </a:r>
            <a:r>
              <a:rPr lang="en-US" sz="1600" dirty="0">
                <a:solidFill>
                  <a:srgbClr val="FFFFFF"/>
                </a:solidFill>
                <a:ea typeface="+mn-lt"/>
                <a:cs typeface="+mn-lt"/>
              </a:rPr>
              <a:t> av </a:t>
            </a:r>
            <a:r>
              <a:rPr lang="en-US" sz="1600" dirty="0" err="1">
                <a:solidFill>
                  <a:srgbClr val="FFFFFF"/>
                </a:solidFill>
                <a:ea typeface="+mn-lt"/>
                <a:cs typeface="+mn-lt"/>
              </a:rPr>
              <a:t>att</a:t>
            </a:r>
            <a:r>
              <a:rPr lang="en-US" sz="1600" dirty="0">
                <a:solidFill>
                  <a:srgbClr val="FFFFFF"/>
                </a:solidFill>
                <a:ea typeface="+mn-lt"/>
                <a:cs typeface="+mn-lt"/>
              </a:rPr>
              <a:t> delta </a:t>
            </a:r>
            <a:r>
              <a:rPr lang="en-US" sz="1600" dirty="0" err="1">
                <a:solidFill>
                  <a:srgbClr val="FFFFFF"/>
                </a:solidFill>
                <a:ea typeface="+mn-lt"/>
                <a:cs typeface="+mn-lt"/>
              </a:rPr>
              <a:t>i</a:t>
            </a:r>
            <a:r>
              <a:rPr lang="en-US" sz="1600" dirty="0">
                <a:solidFill>
                  <a:srgbClr val="FFFFFF"/>
                </a:solidFill>
                <a:ea typeface="+mn-lt"/>
                <a:cs typeface="+mn-lt"/>
              </a:rPr>
              <a:t> </a:t>
            </a:r>
            <a:r>
              <a:rPr lang="en-US" sz="1600" dirty="0" err="1">
                <a:solidFill>
                  <a:srgbClr val="FFFFFF"/>
                </a:solidFill>
                <a:ea typeface="+mn-lt"/>
                <a:cs typeface="+mn-lt"/>
              </a:rPr>
              <a:t>en</a:t>
            </a:r>
            <a:r>
              <a:rPr lang="en-US" sz="1600" dirty="0">
                <a:solidFill>
                  <a:srgbClr val="FFFFFF"/>
                </a:solidFill>
                <a:ea typeface="+mn-lt"/>
                <a:cs typeface="+mn-lt"/>
              </a:rPr>
              <a:t> Presentation Day.</a:t>
            </a:r>
            <a:endParaRPr lang="en-US" dirty="0">
              <a:solidFill>
                <a:srgbClr val="FFFFFF"/>
              </a:solidFill>
            </a:endParaRPr>
          </a:p>
        </p:txBody>
      </p:sp>
      <p:sp>
        <p:nvSpPr>
          <p:cNvPr id="12" name="Rektangel 11">
            <a:extLst>
              <a:ext uri="{FF2B5EF4-FFF2-40B4-BE49-F238E27FC236}">
                <a16:creationId xmlns:a16="http://schemas.microsoft.com/office/drawing/2014/main" id="{D373AC86-0636-60A6-4A69-C86063865AED}"/>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Onlinemedia 2" descr="CareWare Præsentationsdag Virksomhedsperspektiv">
            <a:hlinkClick r:id="" action="ppaction://media"/>
            <a:extLst>
              <a:ext uri="{FF2B5EF4-FFF2-40B4-BE49-F238E27FC236}">
                <a16:creationId xmlns:a16="http://schemas.microsoft.com/office/drawing/2014/main" id="{4CC3A9D5-569D-64EE-463F-173DD5FC50EF}"/>
              </a:ext>
            </a:extLst>
          </p:cNvPr>
          <p:cNvPicPr>
            <a:picLocks noRot="1" noChangeAspect="1"/>
          </p:cNvPicPr>
          <p:nvPr>
            <a:videoFile r:link="rId1"/>
          </p:nvPr>
        </p:nvPicPr>
        <p:blipFill>
          <a:blip r:embed="rId3"/>
          <a:stretch>
            <a:fillRect/>
          </a:stretch>
        </p:blipFill>
        <p:spPr>
          <a:xfrm>
            <a:off x="6749218" y="3373067"/>
            <a:ext cx="5554163" cy="3138102"/>
          </a:xfrm>
          <a:prstGeom prst="rect">
            <a:avLst/>
          </a:prstGeom>
        </p:spPr>
      </p:pic>
      <p:sp>
        <p:nvSpPr>
          <p:cNvPr id="14" name="Rubrik 1">
            <a:extLst>
              <a:ext uri="{FF2B5EF4-FFF2-40B4-BE49-F238E27FC236}">
                <a16:creationId xmlns:a16="http://schemas.microsoft.com/office/drawing/2014/main" id="{EE98537A-DB6F-F78A-BDFD-A53878BDAE11}"/>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AFFÄRSUTVECKLING</a:t>
            </a:r>
            <a:endParaRPr lang="en-US" dirty="0"/>
          </a:p>
        </p:txBody>
      </p:sp>
    </p:spTree>
    <p:extLst>
      <p:ext uri="{BB962C8B-B14F-4D97-AF65-F5344CB8AC3E}">
        <p14:creationId xmlns:p14="http://schemas.microsoft.com/office/powerpoint/2010/main" val="217108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a:bodyPr>
          <a:lstStyle/>
          <a:p>
            <a:pPr defTabSz="914400"/>
            <a:r>
              <a:rPr lang="en-US" sz="3600" dirty="0" err="1">
                <a:solidFill>
                  <a:srgbClr val="FFFFFF"/>
                </a:solidFill>
                <a:ea typeface="+mj-lt"/>
                <a:cs typeface="+mj-lt"/>
              </a:rPr>
              <a:t>Presentationsdag</a:t>
            </a:r>
            <a:endParaRPr lang="en-US" sz="3600" dirty="0" err="1">
              <a:solidFill>
                <a:srgbClr val="FFFFFF"/>
              </a:solidFill>
            </a:endParaRPr>
          </a:p>
          <a:p>
            <a:pPr defTabSz="914400"/>
            <a:r>
              <a:rPr lang="en-US" sz="4800" dirty="0" err="1">
                <a:solidFill>
                  <a:srgbClr val="FFFFFF"/>
                </a:solidFill>
                <a:ea typeface="+mj-lt"/>
                <a:cs typeface="+mj-lt"/>
              </a:rPr>
              <a:t>Deltagarperspektiv</a:t>
            </a:r>
            <a:endParaRPr lang="en-US" sz="4800" dirty="0" err="1">
              <a:solidFill>
                <a:srgbClr val="FFFFFF"/>
              </a:solidFill>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4998628"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a:solidFill>
                  <a:srgbClr val="FFFFFF"/>
                </a:solidFill>
                <a:ea typeface="+mn-lt"/>
                <a:cs typeface="+mn-lt"/>
              </a:rPr>
              <a:t>Susanne Falkenberg </a:t>
            </a:r>
            <a:r>
              <a:rPr lang="en-US" sz="1600" dirty="0" err="1">
                <a:solidFill>
                  <a:srgbClr val="FFFFFF"/>
                </a:solidFill>
                <a:ea typeface="+mn-lt"/>
                <a:cs typeface="+mn-lt"/>
              </a:rPr>
              <a:t>från</a:t>
            </a:r>
            <a:r>
              <a:rPr lang="en-US" sz="1600" dirty="0">
                <a:solidFill>
                  <a:srgbClr val="FFFFFF"/>
                </a:solidFill>
                <a:ea typeface="+mn-lt"/>
                <a:cs typeface="+mn-lt"/>
              </a:rPr>
              <a:t> </a:t>
            </a:r>
            <a:r>
              <a:rPr lang="en-US" sz="1600" dirty="0" err="1">
                <a:solidFill>
                  <a:srgbClr val="FFFFFF"/>
                </a:solidFill>
                <a:ea typeface="+mn-lt"/>
                <a:cs typeface="+mn-lt"/>
              </a:rPr>
              <a:t>Århus</a:t>
            </a:r>
            <a:r>
              <a:rPr lang="en-US" sz="1600" dirty="0">
                <a:solidFill>
                  <a:srgbClr val="FFFFFF"/>
                </a:solidFill>
                <a:ea typeface="+mn-lt"/>
                <a:cs typeface="+mn-lt"/>
              </a:rPr>
              <a:t> </a:t>
            </a:r>
            <a:r>
              <a:rPr lang="en-US" sz="1600" dirty="0" err="1">
                <a:solidFill>
                  <a:srgbClr val="FFFFFF"/>
                </a:solidFill>
                <a:ea typeface="+mn-lt"/>
                <a:cs typeface="+mn-lt"/>
              </a:rPr>
              <a:t>kommun</a:t>
            </a:r>
            <a:r>
              <a:rPr lang="en-US" sz="1600" dirty="0">
                <a:solidFill>
                  <a:srgbClr val="FFFFFF"/>
                </a:solidFill>
                <a:ea typeface="+mn-lt"/>
                <a:cs typeface="+mn-lt"/>
              </a:rPr>
              <a:t> </a:t>
            </a:r>
            <a:r>
              <a:rPr lang="en-US" sz="1600" dirty="0" err="1">
                <a:solidFill>
                  <a:srgbClr val="FFFFFF"/>
                </a:solidFill>
                <a:ea typeface="+mn-lt"/>
                <a:cs typeface="+mn-lt"/>
              </a:rPr>
              <a:t>har</a:t>
            </a:r>
            <a:r>
              <a:rPr lang="en-US" sz="1600" dirty="0">
                <a:solidFill>
                  <a:srgbClr val="FFFFFF"/>
                </a:solidFill>
                <a:ea typeface="+mn-lt"/>
                <a:cs typeface="+mn-lt"/>
              </a:rPr>
              <a:t> </a:t>
            </a:r>
            <a:r>
              <a:rPr lang="en-US" sz="1600" dirty="0" err="1">
                <a:solidFill>
                  <a:srgbClr val="FFFFFF"/>
                </a:solidFill>
                <a:ea typeface="+mn-lt"/>
                <a:cs typeface="+mn-lt"/>
              </a:rPr>
              <a:t>deltagit</a:t>
            </a:r>
            <a:r>
              <a:rPr lang="en-US" sz="1600" dirty="0">
                <a:solidFill>
                  <a:srgbClr val="FFFFFF"/>
                </a:solidFill>
                <a:ea typeface="+mn-lt"/>
                <a:cs typeface="+mn-lt"/>
              </a:rPr>
              <a:t> </a:t>
            </a:r>
            <a:r>
              <a:rPr lang="en-US" sz="1600" dirty="0" err="1">
                <a:solidFill>
                  <a:srgbClr val="FFFFFF"/>
                </a:solidFill>
                <a:ea typeface="+mn-lt"/>
                <a:cs typeface="+mn-lt"/>
              </a:rPr>
              <a:t>i</a:t>
            </a:r>
            <a:r>
              <a:rPr lang="en-US" sz="1600" dirty="0">
                <a:solidFill>
                  <a:srgbClr val="FFFFFF"/>
                </a:solidFill>
                <a:ea typeface="+mn-lt"/>
                <a:cs typeface="+mn-lt"/>
              </a:rPr>
              <a:t> </a:t>
            </a:r>
            <a:r>
              <a:rPr lang="en-US" sz="1600" dirty="0" err="1">
                <a:solidFill>
                  <a:srgbClr val="FFFFFF"/>
                </a:solidFill>
                <a:ea typeface="+mn-lt"/>
                <a:cs typeface="+mn-lt"/>
              </a:rPr>
              <a:t>flera</a:t>
            </a:r>
            <a:r>
              <a:rPr lang="en-US" sz="1600" dirty="0">
                <a:solidFill>
                  <a:srgbClr val="FFFFFF"/>
                </a:solidFill>
                <a:ea typeface="+mn-lt"/>
                <a:cs typeface="+mn-lt"/>
              </a:rPr>
              <a:t> </a:t>
            </a:r>
            <a:r>
              <a:rPr lang="en-US" sz="1600" dirty="0" err="1">
                <a:solidFill>
                  <a:srgbClr val="FFFFFF"/>
                </a:solidFill>
                <a:ea typeface="+mn-lt"/>
                <a:cs typeface="+mn-lt"/>
              </a:rPr>
              <a:t>Presentationsdagar</a:t>
            </a:r>
            <a:r>
              <a:rPr lang="en-US" sz="1600" dirty="0">
                <a:solidFill>
                  <a:srgbClr val="FFFFFF"/>
                </a:solidFill>
                <a:ea typeface="+mn-lt"/>
                <a:cs typeface="+mn-lt"/>
              </a:rPr>
              <a:t> </a:t>
            </a:r>
            <a:r>
              <a:rPr lang="en-US" sz="1600" dirty="0" err="1">
                <a:solidFill>
                  <a:srgbClr val="FFFFFF"/>
                </a:solidFill>
                <a:ea typeface="+mn-lt"/>
                <a:cs typeface="+mn-lt"/>
              </a:rPr>
              <a:t>och</a:t>
            </a:r>
            <a:r>
              <a:rPr lang="en-US" sz="1600" dirty="0">
                <a:solidFill>
                  <a:srgbClr val="FFFFFF"/>
                </a:solidFill>
                <a:ea typeface="+mn-lt"/>
                <a:cs typeface="+mn-lt"/>
              </a:rPr>
              <a:t> </a:t>
            </a:r>
            <a:r>
              <a:rPr lang="en-US" sz="1600" dirty="0" err="1">
                <a:solidFill>
                  <a:srgbClr val="FFFFFF"/>
                </a:solidFill>
                <a:ea typeface="+mn-lt"/>
                <a:cs typeface="+mn-lt"/>
              </a:rPr>
              <a:t>berättar</a:t>
            </a:r>
            <a:r>
              <a:rPr lang="en-US" sz="1600" dirty="0">
                <a:solidFill>
                  <a:srgbClr val="FFFFFF"/>
                </a:solidFill>
                <a:ea typeface="+mn-lt"/>
                <a:cs typeface="+mn-lt"/>
              </a:rPr>
              <a:t> </a:t>
            </a:r>
            <a:r>
              <a:rPr lang="en-US" sz="1600" dirty="0" err="1">
                <a:solidFill>
                  <a:srgbClr val="FFFFFF"/>
                </a:solidFill>
                <a:ea typeface="+mn-lt"/>
                <a:cs typeface="+mn-lt"/>
              </a:rPr>
              <a:t>i</a:t>
            </a:r>
            <a:r>
              <a:rPr lang="en-US" sz="1600" dirty="0">
                <a:solidFill>
                  <a:srgbClr val="FFFFFF"/>
                </a:solidFill>
                <a:ea typeface="+mn-lt"/>
                <a:cs typeface="+mn-lt"/>
              </a:rPr>
              <a:t> </a:t>
            </a:r>
            <a:r>
              <a:rPr lang="en-US" sz="1600" dirty="0" err="1">
                <a:solidFill>
                  <a:srgbClr val="FFFFFF"/>
                </a:solidFill>
                <a:ea typeface="+mn-lt"/>
                <a:cs typeface="+mn-lt"/>
              </a:rPr>
              <a:t>videon</a:t>
            </a:r>
            <a:r>
              <a:rPr lang="en-US" sz="1600" dirty="0">
                <a:solidFill>
                  <a:srgbClr val="FFFFFF"/>
                </a:solidFill>
                <a:ea typeface="+mn-lt"/>
                <a:cs typeface="+mn-lt"/>
              </a:rPr>
              <a:t> om </a:t>
            </a:r>
            <a:r>
              <a:rPr lang="en-US" sz="1600" dirty="0" err="1">
                <a:solidFill>
                  <a:srgbClr val="FFFFFF"/>
                </a:solidFill>
                <a:ea typeface="+mn-lt"/>
                <a:cs typeface="+mn-lt"/>
              </a:rPr>
              <a:t>sina</a:t>
            </a:r>
            <a:r>
              <a:rPr lang="en-US" sz="1600" dirty="0">
                <a:solidFill>
                  <a:srgbClr val="FFFFFF"/>
                </a:solidFill>
                <a:ea typeface="+mn-lt"/>
                <a:cs typeface="+mn-lt"/>
              </a:rPr>
              <a:t> </a:t>
            </a:r>
            <a:r>
              <a:rPr lang="en-US" sz="1600" dirty="0" err="1">
                <a:solidFill>
                  <a:srgbClr val="FFFFFF"/>
                </a:solidFill>
                <a:ea typeface="+mn-lt"/>
                <a:cs typeface="+mn-lt"/>
              </a:rPr>
              <a:t>fördelar</a:t>
            </a:r>
            <a:r>
              <a:rPr lang="en-US" sz="1600" dirty="0">
                <a:solidFill>
                  <a:srgbClr val="FFFFFF"/>
                </a:solidFill>
                <a:ea typeface="+mn-lt"/>
                <a:cs typeface="+mn-lt"/>
              </a:rPr>
              <a:t> </a:t>
            </a:r>
            <a:r>
              <a:rPr lang="en-US" sz="1600" dirty="0" err="1">
                <a:solidFill>
                  <a:srgbClr val="FFFFFF"/>
                </a:solidFill>
                <a:ea typeface="+mn-lt"/>
                <a:cs typeface="+mn-lt"/>
              </a:rPr>
              <a:t>som</a:t>
            </a:r>
            <a:r>
              <a:rPr lang="en-US" sz="1600" dirty="0">
                <a:solidFill>
                  <a:srgbClr val="FFFFFF"/>
                </a:solidFill>
                <a:ea typeface="+mn-lt"/>
                <a:cs typeface="+mn-lt"/>
              </a:rPr>
              <a:t> </a:t>
            </a:r>
            <a:r>
              <a:rPr lang="en-US" sz="1600" dirty="0" err="1">
                <a:solidFill>
                  <a:srgbClr val="FFFFFF"/>
                </a:solidFill>
                <a:ea typeface="+mn-lt"/>
                <a:cs typeface="+mn-lt"/>
              </a:rPr>
              <a:t>deltagare</a:t>
            </a:r>
            <a:r>
              <a:rPr lang="en-US" sz="1600" dirty="0">
                <a:solidFill>
                  <a:srgbClr val="FFFFFF"/>
                </a:solidFill>
                <a:ea typeface="+mn-lt"/>
                <a:cs typeface="+mn-lt"/>
              </a:rPr>
              <a:t> </a:t>
            </a:r>
            <a:r>
              <a:rPr lang="en-US" sz="1600" dirty="0" err="1">
                <a:solidFill>
                  <a:srgbClr val="FFFFFF"/>
                </a:solidFill>
                <a:ea typeface="+mn-lt"/>
                <a:cs typeface="+mn-lt"/>
              </a:rPr>
              <a:t>och</a:t>
            </a:r>
            <a:r>
              <a:rPr lang="en-US" sz="1600" dirty="0">
                <a:solidFill>
                  <a:srgbClr val="FFFFFF"/>
                </a:solidFill>
                <a:ea typeface="+mn-lt"/>
                <a:cs typeface="+mn-lt"/>
              </a:rPr>
              <a:t> </a:t>
            </a:r>
            <a:r>
              <a:rPr lang="en-US" sz="1600" dirty="0" err="1">
                <a:solidFill>
                  <a:srgbClr val="FFFFFF"/>
                </a:solidFill>
                <a:ea typeface="+mn-lt"/>
                <a:cs typeface="+mn-lt"/>
              </a:rPr>
              <a:t>varför</a:t>
            </a:r>
            <a:r>
              <a:rPr lang="en-US" sz="1600" dirty="0">
                <a:solidFill>
                  <a:srgbClr val="FFFFFF"/>
                </a:solidFill>
                <a:ea typeface="+mn-lt"/>
                <a:cs typeface="+mn-lt"/>
              </a:rPr>
              <a:t> </a:t>
            </a:r>
            <a:r>
              <a:rPr lang="en-US" sz="1600" dirty="0" err="1">
                <a:solidFill>
                  <a:srgbClr val="FFFFFF"/>
                </a:solidFill>
                <a:ea typeface="+mn-lt"/>
                <a:cs typeface="+mn-lt"/>
              </a:rPr>
              <a:t>innehållet</a:t>
            </a:r>
            <a:r>
              <a:rPr lang="en-US" sz="1600" dirty="0">
                <a:solidFill>
                  <a:srgbClr val="FFFFFF"/>
                </a:solidFill>
                <a:ea typeface="+mn-lt"/>
                <a:cs typeface="+mn-lt"/>
              </a:rPr>
              <a:t> </a:t>
            </a:r>
            <a:r>
              <a:rPr lang="en-US" sz="1600" dirty="0" err="1">
                <a:solidFill>
                  <a:srgbClr val="FFFFFF"/>
                </a:solidFill>
                <a:ea typeface="+mn-lt"/>
                <a:cs typeface="+mn-lt"/>
              </a:rPr>
              <a:t>i</a:t>
            </a:r>
            <a:r>
              <a:rPr lang="en-US" sz="1600" dirty="0">
                <a:solidFill>
                  <a:srgbClr val="FFFFFF"/>
                </a:solidFill>
                <a:ea typeface="+mn-lt"/>
                <a:cs typeface="+mn-lt"/>
              </a:rPr>
              <a:t> </a:t>
            </a:r>
            <a:r>
              <a:rPr lang="en-US" sz="1600" dirty="0" err="1">
                <a:solidFill>
                  <a:srgbClr val="FFFFFF"/>
                </a:solidFill>
                <a:ea typeface="+mn-lt"/>
                <a:cs typeface="+mn-lt"/>
              </a:rPr>
              <a:t>Presentationsdagar</a:t>
            </a:r>
            <a:r>
              <a:rPr lang="en-US" sz="1600" dirty="0">
                <a:solidFill>
                  <a:srgbClr val="FFFFFF"/>
                </a:solidFill>
                <a:ea typeface="+mn-lt"/>
                <a:cs typeface="+mn-lt"/>
              </a:rPr>
              <a:t> </a:t>
            </a:r>
            <a:r>
              <a:rPr lang="en-US" sz="1600" dirty="0" err="1">
                <a:solidFill>
                  <a:srgbClr val="FFFFFF"/>
                </a:solidFill>
                <a:ea typeface="+mn-lt"/>
                <a:cs typeface="+mn-lt"/>
              </a:rPr>
              <a:t>har</a:t>
            </a:r>
            <a:r>
              <a:rPr lang="en-US" sz="1600" dirty="0">
                <a:solidFill>
                  <a:srgbClr val="FFFFFF"/>
                </a:solidFill>
                <a:ea typeface="+mn-lt"/>
                <a:cs typeface="+mn-lt"/>
              </a:rPr>
              <a:t> </a:t>
            </a:r>
            <a:r>
              <a:rPr lang="en-US" sz="1600" dirty="0" err="1">
                <a:solidFill>
                  <a:srgbClr val="FFFFFF"/>
                </a:solidFill>
                <a:ea typeface="+mn-lt"/>
                <a:cs typeface="+mn-lt"/>
              </a:rPr>
              <a:t>professionell</a:t>
            </a:r>
            <a:r>
              <a:rPr lang="en-US" sz="1600" dirty="0">
                <a:solidFill>
                  <a:srgbClr val="FFFFFF"/>
                </a:solidFill>
                <a:ea typeface="+mn-lt"/>
                <a:cs typeface="+mn-lt"/>
              </a:rPr>
              <a:t> </a:t>
            </a:r>
            <a:r>
              <a:rPr lang="en-US" sz="1600" dirty="0" err="1">
                <a:solidFill>
                  <a:srgbClr val="FFFFFF"/>
                </a:solidFill>
                <a:ea typeface="+mn-lt"/>
                <a:cs typeface="+mn-lt"/>
              </a:rPr>
              <a:t>relevans</a:t>
            </a:r>
            <a:r>
              <a:rPr lang="en-US" sz="1600" dirty="0">
                <a:solidFill>
                  <a:srgbClr val="FFFFFF"/>
                </a:solidFill>
                <a:ea typeface="+mn-lt"/>
                <a:cs typeface="+mn-lt"/>
              </a:rPr>
              <a:t> </a:t>
            </a:r>
            <a:r>
              <a:rPr lang="en-US" sz="1600" dirty="0" err="1">
                <a:solidFill>
                  <a:srgbClr val="FFFFFF"/>
                </a:solidFill>
                <a:ea typeface="+mn-lt"/>
                <a:cs typeface="+mn-lt"/>
              </a:rPr>
              <a:t>i</a:t>
            </a:r>
            <a:r>
              <a:rPr lang="en-US" sz="1600" dirty="0">
                <a:solidFill>
                  <a:srgbClr val="FFFFFF"/>
                </a:solidFill>
                <a:ea typeface="+mn-lt"/>
                <a:cs typeface="+mn-lt"/>
              </a:rPr>
              <a:t> </a:t>
            </a:r>
            <a:r>
              <a:rPr lang="en-US" sz="1600" dirty="0" err="1">
                <a:solidFill>
                  <a:srgbClr val="FFFFFF"/>
                </a:solidFill>
                <a:ea typeface="+mn-lt"/>
                <a:cs typeface="+mn-lt"/>
              </a:rPr>
              <a:t>hennes</a:t>
            </a:r>
            <a:r>
              <a:rPr lang="en-US" sz="1600" dirty="0">
                <a:solidFill>
                  <a:srgbClr val="FFFFFF"/>
                </a:solidFill>
                <a:ea typeface="+mn-lt"/>
                <a:cs typeface="+mn-lt"/>
              </a:rPr>
              <a:t> </a:t>
            </a:r>
            <a:r>
              <a:rPr lang="en-US" sz="1600" dirty="0" err="1">
                <a:solidFill>
                  <a:srgbClr val="FFFFFF"/>
                </a:solidFill>
                <a:ea typeface="+mn-lt"/>
                <a:cs typeface="+mn-lt"/>
              </a:rPr>
              <a:t>arbete</a:t>
            </a:r>
            <a:r>
              <a:rPr lang="en-US" sz="1600" dirty="0">
                <a:solidFill>
                  <a:srgbClr val="FFFFFF"/>
                </a:solidFill>
                <a:ea typeface="+mn-lt"/>
                <a:cs typeface="+mn-lt"/>
              </a:rPr>
              <a:t>.</a:t>
            </a:r>
            <a:endParaRPr lang="en-US" dirty="0">
              <a:solidFill>
                <a:srgbClr val="FFFFFF"/>
              </a:solidFill>
              <a:ea typeface="+mn-lt"/>
              <a:cs typeface="+mn-lt"/>
            </a:endParaRPr>
          </a:p>
        </p:txBody>
      </p:sp>
      <p:sp>
        <p:nvSpPr>
          <p:cNvPr id="14" name="Rubrik 1">
            <a:extLst>
              <a:ext uri="{FF2B5EF4-FFF2-40B4-BE49-F238E27FC236}">
                <a16:creationId xmlns:a16="http://schemas.microsoft.com/office/drawing/2014/main" id="{EE98537A-DB6F-F78A-BDFD-A53878BDAE11}"/>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AFFÄRSUTVECKLING</a:t>
            </a:r>
            <a:endParaRPr lang="en-US" dirty="0"/>
          </a:p>
        </p:txBody>
      </p:sp>
      <p:sp>
        <p:nvSpPr>
          <p:cNvPr id="10" name="Rektangel 9">
            <a:extLst>
              <a:ext uri="{FF2B5EF4-FFF2-40B4-BE49-F238E27FC236}">
                <a16:creationId xmlns:a16="http://schemas.microsoft.com/office/drawing/2014/main" id="{018E1E77-FF87-D4CD-07BE-017824E171DB}"/>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Onlinemedia 2" descr="CareWare Præsentationsdag - Deltager perspektiv">
            <a:hlinkClick r:id="" action="ppaction://media"/>
            <a:extLst>
              <a:ext uri="{FF2B5EF4-FFF2-40B4-BE49-F238E27FC236}">
                <a16:creationId xmlns:a16="http://schemas.microsoft.com/office/drawing/2014/main" id="{E477486D-B460-B5BD-5B5D-E6F7CDABE38A}"/>
              </a:ext>
            </a:extLst>
          </p:cNvPr>
          <p:cNvPicPr>
            <a:picLocks noRot="1" noChangeAspect="1"/>
          </p:cNvPicPr>
          <p:nvPr>
            <a:videoFile r:link="rId1"/>
          </p:nvPr>
        </p:nvPicPr>
        <p:blipFill>
          <a:blip r:embed="rId3"/>
          <a:stretch>
            <a:fillRect/>
          </a:stretch>
        </p:blipFill>
        <p:spPr>
          <a:xfrm>
            <a:off x="6749218" y="3369710"/>
            <a:ext cx="5554163" cy="3138102"/>
          </a:xfrm>
          <a:prstGeom prst="rect">
            <a:avLst/>
          </a:prstGeom>
        </p:spPr>
      </p:pic>
    </p:spTree>
    <p:extLst>
      <p:ext uri="{BB962C8B-B14F-4D97-AF65-F5344CB8AC3E}">
        <p14:creationId xmlns:p14="http://schemas.microsoft.com/office/powerpoint/2010/main" val="86306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497418" y="1177748"/>
            <a:ext cx="5328086" cy="3622852"/>
          </a:xfrm>
        </p:spPr>
        <p:txBody>
          <a:bodyPr vert="horz" lIns="91440" tIns="45720" rIns="91440" bIns="45720" rtlCol="0" anchor="b">
            <a:normAutofit/>
          </a:bodyPr>
          <a:lstStyle/>
          <a:p>
            <a:pPr defTabSz="914400"/>
            <a:r>
              <a:rPr lang="en-US" sz="3600" dirty="0" err="1">
                <a:solidFill>
                  <a:schemeClr val="bg1"/>
                </a:solidFill>
              </a:rPr>
              <a:t>Presentationsdag</a:t>
            </a:r>
            <a:br>
              <a:rPr lang="en-US" sz="5400" dirty="0">
                <a:solidFill>
                  <a:schemeClr val="bg1"/>
                </a:solidFill>
              </a:rPr>
            </a:br>
            <a:r>
              <a:rPr lang="en-US" sz="4400" dirty="0" err="1">
                <a:solidFill>
                  <a:schemeClr val="bg1"/>
                </a:solidFill>
              </a:rPr>
              <a:t>Ledningsperspektiv</a:t>
            </a:r>
            <a:endParaRPr lang="en-US" sz="4800" kern="1200" dirty="0" err="1">
              <a:solidFill>
                <a:schemeClr val="bg1"/>
              </a:solidFill>
              <a:latin typeface="+mj-lt"/>
              <a:cs typeface="Arial"/>
            </a:endParaRPr>
          </a:p>
        </p:txBody>
      </p:sp>
      <p:sp>
        <p:nvSpPr>
          <p:cNvPr id="5" name="Rektangel 4">
            <a:extLst>
              <a:ext uri="{FF2B5EF4-FFF2-40B4-BE49-F238E27FC236}">
                <a16:creationId xmlns:a16="http://schemas.microsoft.com/office/drawing/2014/main" id="{69989FD8-5822-057B-5D97-9BC34EB2455E}"/>
              </a:ext>
            </a:extLst>
          </p:cNvPr>
          <p:cNvSpPr/>
          <p:nvPr/>
        </p:nvSpPr>
        <p:spPr>
          <a:xfrm>
            <a:off x="497418" y="5336806"/>
            <a:ext cx="5328086"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a:solidFill>
                  <a:srgbClr val="FFFFFF"/>
                </a:solidFill>
                <a:ea typeface="+mn-lt"/>
                <a:cs typeface="+mn-lt"/>
              </a:rPr>
              <a:t>Henrik Ravn </a:t>
            </a:r>
            <a:r>
              <a:rPr lang="en-US" sz="1600" dirty="0" err="1">
                <a:solidFill>
                  <a:srgbClr val="FFFFFF"/>
                </a:solidFill>
                <a:ea typeface="+mn-lt"/>
                <a:cs typeface="+mn-lt"/>
              </a:rPr>
              <a:t>är</a:t>
            </a:r>
            <a:r>
              <a:rPr lang="en-US" sz="1600" dirty="0">
                <a:solidFill>
                  <a:srgbClr val="FFFFFF"/>
                </a:solidFill>
                <a:ea typeface="+mn-lt"/>
                <a:cs typeface="+mn-lt"/>
              </a:rPr>
              <a:t> chef för </a:t>
            </a:r>
            <a:r>
              <a:rPr lang="en-US" sz="1600" dirty="0" err="1">
                <a:solidFill>
                  <a:srgbClr val="FFFFFF"/>
                </a:solidFill>
                <a:ea typeface="+mn-lt"/>
                <a:cs typeface="+mn-lt"/>
              </a:rPr>
              <a:t>vård</a:t>
            </a:r>
            <a:r>
              <a:rPr lang="en-US" sz="1600" dirty="0">
                <a:solidFill>
                  <a:srgbClr val="FFFFFF"/>
                </a:solidFill>
                <a:ea typeface="+mn-lt"/>
                <a:cs typeface="+mn-lt"/>
              </a:rPr>
              <a:t>- </a:t>
            </a:r>
            <a:r>
              <a:rPr lang="en-US" sz="1600" dirty="0" err="1">
                <a:solidFill>
                  <a:srgbClr val="FFFFFF"/>
                </a:solidFill>
                <a:ea typeface="+mn-lt"/>
                <a:cs typeface="+mn-lt"/>
              </a:rPr>
              <a:t>och</a:t>
            </a:r>
            <a:r>
              <a:rPr lang="en-US" sz="1600" dirty="0">
                <a:solidFill>
                  <a:srgbClr val="FFFFFF"/>
                </a:solidFill>
                <a:ea typeface="+mn-lt"/>
                <a:cs typeface="+mn-lt"/>
              </a:rPr>
              <a:t> </a:t>
            </a:r>
            <a:r>
              <a:rPr lang="en-US" sz="1600" dirty="0" err="1">
                <a:solidFill>
                  <a:srgbClr val="FFFFFF"/>
                </a:solidFill>
                <a:ea typeface="+mn-lt"/>
                <a:cs typeface="+mn-lt"/>
              </a:rPr>
              <a:t>omsorgscentraler</a:t>
            </a:r>
            <a:r>
              <a:rPr lang="en-US" sz="1600" dirty="0">
                <a:solidFill>
                  <a:srgbClr val="FFFFFF"/>
                </a:solidFill>
                <a:ea typeface="+mn-lt"/>
                <a:cs typeface="+mn-lt"/>
              </a:rPr>
              <a:t> </a:t>
            </a:r>
            <a:r>
              <a:rPr lang="en-US" sz="1600" dirty="0" err="1">
                <a:solidFill>
                  <a:srgbClr val="FFFFFF"/>
                </a:solidFill>
                <a:ea typeface="+mn-lt"/>
                <a:cs typeface="+mn-lt"/>
              </a:rPr>
              <a:t>i</a:t>
            </a:r>
            <a:r>
              <a:rPr lang="en-US" sz="1600" dirty="0">
                <a:solidFill>
                  <a:srgbClr val="FFFFFF"/>
                </a:solidFill>
                <a:ea typeface="+mn-lt"/>
                <a:cs typeface="+mn-lt"/>
              </a:rPr>
              <a:t> </a:t>
            </a:r>
            <a:r>
              <a:rPr lang="en-US" sz="1600" dirty="0" err="1">
                <a:solidFill>
                  <a:srgbClr val="FFFFFF"/>
                </a:solidFill>
                <a:ea typeface="+mn-lt"/>
                <a:cs typeface="+mn-lt"/>
              </a:rPr>
              <a:t>Viborgs</a:t>
            </a:r>
            <a:r>
              <a:rPr lang="en-US" sz="1600" dirty="0">
                <a:solidFill>
                  <a:srgbClr val="FFFFFF"/>
                </a:solidFill>
                <a:ea typeface="+mn-lt"/>
                <a:cs typeface="+mn-lt"/>
              </a:rPr>
              <a:t> </a:t>
            </a:r>
            <a:r>
              <a:rPr lang="en-US" sz="1600" dirty="0" err="1">
                <a:solidFill>
                  <a:srgbClr val="FFFFFF"/>
                </a:solidFill>
                <a:ea typeface="+mn-lt"/>
                <a:cs typeface="+mn-lt"/>
              </a:rPr>
              <a:t>kommun</a:t>
            </a:r>
            <a:r>
              <a:rPr lang="en-US" sz="1600" dirty="0">
                <a:solidFill>
                  <a:srgbClr val="FFFFFF"/>
                </a:solidFill>
                <a:ea typeface="+mn-lt"/>
                <a:cs typeface="+mn-lt"/>
              </a:rPr>
              <a:t>. I </a:t>
            </a:r>
            <a:r>
              <a:rPr lang="en-US" sz="1600" dirty="0" err="1">
                <a:solidFill>
                  <a:srgbClr val="FFFFFF"/>
                </a:solidFill>
                <a:ea typeface="+mn-lt"/>
                <a:cs typeface="+mn-lt"/>
              </a:rPr>
              <a:t>videon</a:t>
            </a:r>
            <a:r>
              <a:rPr lang="en-US" sz="1600" dirty="0">
                <a:solidFill>
                  <a:srgbClr val="FFFFFF"/>
                </a:solidFill>
                <a:ea typeface="+mn-lt"/>
                <a:cs typeface="+mn-lt"/>
              </a:rPr>
              <a:t> </a:t>
            </a:r>
            <a:r>
              <a:rPr lang="en-US" sz="1600" dirty="0" err="1">
                <a:solidFill>
                  <a:srgbClr val="FFFFFF"/>
                </a:solidFill>
                <a:ea typeface="+mn-lt"/>
                <a:cs typeface="+mn-lt"/>
              </a:rPr>
              <a:t>berättar</a:t>
            </a:r>
            <a:r>
              <a:rPr lang="en-US" sz="1600" dirty="0">
                <a:solidFill>
                  <a:srgbClr val="FFFFFF"/>
                </a:solidFill>
                <a:ea typeface="+mn-lt"/>
                <a:cs typeface="+mn-lt"/>
              </a:rPr>
              <a:t> Henrik om </a:t>
            </a:r>
            <a:r>
              <a:rPr lang="en-US" sz="1600" dirty="0" err="1">
                <a:solidFill>
                  <a:srgbClr val="FFFFFF"/>
                </a:solidFill>
                <a:ea typeface="+mn-lt"/>
                <a:cs typeface="+mn-lt"/>
              </a:rPr>
              <a:t>vikten</a:t>
            </a:r>
            <a:r>
              <a:rPr lang="en-US" sz="1600" dirty="0">
                <a:solidFill>
                  <a:srgbClr val="FFFFFF"/>
                </a:solidFill>
                <a:ea typeface="+mn-lt"/>
                <a:cs typeface="+mn-lt"/>
              </a:rPr>
              <a:t> av </a:t>
            </a:r>
            <a:r>
              <a:rPr lang="en-US" sz="1600" dirty="0" err="1">
                <a:solidFill>
                  <a:srgbClr val="FFFFFF"/>
                </a:solidFill>
                <a:ea typeface="+mn-lt"/>
                <a:cs typeface="+mn-lt"/>
              </a:rPr>
              <a:t>välfärdsteknik</a:t>
            </a:r>
            <a:r>
              <a:rPr lang="en-US" sz="1600" dirty="0">
                <a:solidFill>
                  <a:srgbClr val="FFFFFF"/>
                </a:solidFill>
                <a:ea typeface="+mn-lt"/>
                <a:cs typeface="+mn-lt"/>
              </a:rPr>
              <a:t> </a:t>
            </a:r>
            <a:r>
              <a:rPr lang="en-US" sz="1600" dirty="0" err="1">
                <a:solidFill>
                  <a:srgbClr val="FFFFFF"/>
                </a:solidFill>
                <a:ea typeface="+mn-lt"/>
                <a:cs typeface="+mn-lt"/>
              </a:rPr>
              <a:t>och</a:t>
            </a:r>
            <a:r>
              <a:rPr lang="en-US" sz="1600" dirty="0">
                <a:solidFill>
                  <a:srgbClr val="FFFFFF"/>
                </a:solidFill>
                <a:ea typeface="+mn-lt"/>
                <a:cs typeface="+mn-lt"/>
              </a:rPr>
              <a:t> </a:t>
            </a:r>
            <a:r>
              <a:rPr lang="en-US" sz="1600" dirty="0" err="1">
                <a:solidFill>
                  <a:srgbClr val="FFFFFF"/>
                </a:solidFill>
                <a:ea typeface="+mn-lt"/>
                <a:cs typeface="+mn-lt"/>
              </a:rPr>
              <a:t>att</a:t>
            </a:r>
            <a:r>
              <a:rPr lang="en-US" sz="1600" dirty="0">
                <a:solidFill>
                  <a:srgbClr val="FFFFFF"/>
                </a:solidFill>
                <a:ea typeface="+mn-lt"/>
                <a:cs typeface="+mn-lt"/>
              </a:rPr>
              <a:t> dela </a:t>
            </a:r>
            <a:r>
              <a:rPr lang="en-US" sz="1600" dirty="0" err="1">
                <a:solidFill>
                  <a:srgbClr val="FFFFFF"/>
                </a:solidFill>
                <a:ea typeface="+mn-lt"/>
                <a:cs typeface="+mn-lt"/>
              </a:rPr>
              <a:t>kunskap</a:t>
            </a:r>
            <a:r>
              <a:rPr lang="en-US" sz="1600" dirty="0">
                <a:solidFill>
                  <a:srgbClr val="FFFFFF"/>
                </a:solidFill>
                <a:ea typeface="+mn-lt"/>
                <a:cs typeface="+mn-lt"/>
              </a:rPr>
              <a:t> om </a:t>
            </a:r>
            <a:r>
              <a:rPr lang="en-US" sz="1600" dirty="0" err="1">
                <a:solidFill>
                  <a:srgbClr val="FFFFFF"/>
                </a:solidFill>
                <a:ea typeface="+mn-lt"/>
                <a:cs typeface="+mn-lt"/>
              </a:rPr>
              <a:t>detta</a:t>
            </a:r>
            <a:r>
              <a:rPr lang="en-US" sz="1600" dirty="0">
                <a:solidFill>
                  <a:srgbClr val="FFFFFF"/>
                </a:solidFill>
                <a:ea typeface="+mn-lt"/>
                <a:cs typeface="+mn-lt"/>
              </a:rPr>
              <a:t> </a:t>
            </a:r>
            <a:r>
              <a:rPr lang="en-US" sz="1600" dirty="0" err="1">
                <a:solidFill>
                  <a:srgbClr val="FFFFFF"/>
                </a:solidFill>
                <a:ea typeface="+mn-lt"/>
                <a:cs typeface="+mn-lt"/>
              </a:rPr>
              <a:t>i</a:t>
            </a:r>
            <a:r>
              <a:rPr lang="en-US" sz="1600" dirty="0">
                <a:solidFill>
                  <a:srgbClr val="FFFFFF"/>
                </a:solidFill>
                <a:ea typeface="+mn-lt"/>
                <a:cs typeface="+mn-lt"/>
              </a:rPr>
              <a:t> </a:t>
            </a:r>
            <a:r>
              <a:rPr lang="en-US" sz="1600" dirty="0" err="1">
                <a:solidFill>
                  <a:srgbClr val="FFFFFF"/>
                </a:solidFill>
                <a:ea typeface="+mn-lt"/>
                <a:cs typeface="+mn-lt"/>
              </a:rPr>
              <a:t>praktiken</a:t>
            </a:r>
            <a:r>
              <a:rPr lang="en-US" sz="1600" dirty="0">
                <a:solidFill>
                  <a:srgbClr val="FFFFFF"/>
                </a:solidFill>
                <a:ea typeface="+mn-lt"/>
                <a:cs typeface="+mn-lt"/>
              </a:rPr>
              <a:t>. Henrik </a:t>
            </a:r>
            <a:r>
              <a:rPr lang="en-US" sz="1600" dirty="0" err="1">
                <a:solidFill>
                  <a:srgbClr val="FFFFFF"/>
                </a:solidFill>
                <a:ea typeface="+mn-lt"/>
                <a:cs typeface="+mn-lt"/>
              </a:rPr>
              <a:t>har</a:t>
            </a:r>
            <a:r>
              <a:rPr lang="en-US" sz="1600" dirty="0">
                <a:solidFill>
                  <a:srgbClr val="FFFFFF"/>
                </a:solidFill>
                <a:ea typeface="+mn-lt"/>
                <a:cs typeface="+mn-lt"/>
              </a:rPr>
              <a:t> </a:t>
            </a:r>
            <a:r>
              <a:rPr lang="en-US" sz="1600" dirty="0" err="1">
                <a:solidFill>
                  <a:srgbClr val="FFFFFF"/>
                </a:solidFill>
                <a:ea typeface="+mn-lt"/>
                <a:cs typeface="+mn-lt"/>
              </a:rPr>
              <a:t>deltagit</a:t>
            </a:r>
            <a:r>
              <a:rPr lang="en-US" sz="1600" dirty="0">
                <a:solidFill>
                  <a:srgbClr val="FFFFFF"/>
                </a:solidFill>
                <a:ea typeface="+mn-lt"/>
                <a:cs typeface="+mn-lt"/>
              </a:rPr>
              <a:t> </a:t>
            </a:r>
            <a:r>
              <a:rPr lang="en-US" sz="1600" dirty="0" err="1">
                <a:solidFill>
                  <a:srgbClr val="FFFFFF"/>
                </a:solidFill>
                <a:ea typeface="+mn-lt"/>
                <a:cs typeface="+mn-lt"/>
              </a:rPr>
              <a:t>i</a:t>
            </a:r>
            <a:r>
              <a:rPr lang="en-US" sz="1600" dirty="0">
                <a:solidFill>
                  <a:srgbClr val="FFFFFF"/>
                </a:solidFill>
                <a:ea typeface="+mn-lt"/>
                <a:cs typeface="+mn-lt"/>
              </a:rPr>
              <a:t> CareWare Nordic </a:t>
            </a:r>
            <a:r>
              <a:rPr lang="en-US" sz="1600" dirty="0" err="1">
                <a:solidFill>
                  <a:srgbClr val="FFFFFF"/>
                </a:solidFill>
                <a:ea typeface="+mn-lt"/>
                <a:cs typeface="+mn-lt"/>
              </a:rPr>
              <a:t>Presentationdag</a:t>
            </a:r>
            <a:r>
              <a:rPr lang="en-US" sz="1600" dirty="0">
                <a:solidFill>
                  <a:srgbClr val="FFFFFF"/>
                </a:solidFill>
                <a:ea typeface="+mn-lt"/>
                <a:cs typeface="+mn-lt"/>
              </a:rPr>
              <a:t> om </a:t>
            </a:r>
            <a:r>
              <a:rPr lang="en-US" sz="1600" dirty="0" err="1">
                <a:solidFill>
                  <a:srgbClr val="FFFFFF"/>
                </a:solidFill>
                <a:ea typeface="+mn-lt"/>
                <a:cs typeface="+mn-lt"/>
              </a:rPr>
              <a:t>Framtidens</a:t>
            </a:r>
            <a:r>
              <a:rPr lang="en-US" sz="1600" dirty="0">
                <a:solidFill>
                  <a:srgbClr val="FFFFFF"/>
                </a:solidFill>
                <a:ea typeface="+mn-lt"/>
                <a:cs typeface="+mn-lt"/>
              </a:rPr>
              <a:t> </a:t>
            </a:r>
            <a:r>
              <a:rPr lang="en-US" sz="1600" dirty="0" err="1">
                <a:solidFill>
                  <a:srgbClr val="FFFFFF"/>
                </a:solidFill>
                <a:ea typeface="+mn-lt"/>
                <a:cs typeface="+mn-lt"/>
              </a:rPr>
              <a:t>samhälle</a:t>
            </a:r>
            <a:r>
              <a:rPr lang="en-US" sz="1600" dirty="0">
                <a:solidFill>
                  <a:srgbClr val="FFFFFF"/>
                </a:solidFill>
                <a:ea typeface="+mn-lt"/>
                <a:cs typeface="+mn-lt"/>
              </a:rPr>
              <a:t> </a:t>
            </a:r>
            <a:r>
              <a:rPr lang="en-US" sz="1600" dirty="0" err="1">
                <a:solidFill>
                  <a:srgbClr val="FFFFFF"/>
                </a:solidFill>
                <a:ea typeface="+mn-lt"/>
                <a:cs typeface="+mn-lt"/>
              </a:rPr>
              <a:t>i</a:t>
            </a:r>
            <a:r>
              <a:rPr lang="en-US" sz="1600" dirty="0">
                <a:solidFill>
                  <a:srgbClr val="FFFFFF"/>
                </a:solidFill>
                <a:ea typeface="+mn-lt"/>
                <a:cs typeface="+mn-lt"/>
              </a:rPr>
              <a:t> </a:t>
            </a:r>
            <a:r>
              <a:rPr lang="en-US" sz="1600" dirty="0" err="1">
                <a:solidFill>
                  <a:srgbClr val="FFFFFF"/>
                </a:solidFill>
                <a:ea typeface="+mn-lt"/>
                <a:cs typeface="+mn-lt"/>
              </a:rPr>
              <a:t>skuggan</a:t>
            </a:r>
            <a:r>
              <a:rPr lang="en-US" sz="1600" dirty="0">
                <a:solidFill>
                  <a:srgbClr val="FFFFFF"/>
                </a:solidFill>
                <a:ea typeface="+mn-lt"/>
                <a:cs typeface="+mn-lt"/>
              </a:rPr>
              <a:t> av </a:t>
            </a:r>
            <a:r>
              <a:rPr lang="en-US" sz="1600" dirty="0" err="1">
                <a:solidFill>
                  <a:srgbClr val="FFFFFF"/>
                </a:solidFill>
                <a:ea typeface="+mn-lt"/>
                <a:cs typeface="+mn-lt"/>
              </a:rPr>
              <a:t>en</a:t>
            </a:r>
            <a:r>
              <a:rPr lang="en-US" sz="1600" dirty="0">
                <a:solidFill>
                  <a:srgbClr val="FFFFFF"/>
                </a:solidFill>
                <a:ea typeface="+mn-lt"/>
                <a:cs typeface="+mn-lt"/>
              </a:rPr>
              <a:t> </a:t>
            </a:r>
            <a:r>
              <a:rPr lang="en-US" sz="1600" dirty="0" err="1">
                <a:solidFill>
                  <a:srgbClr val="FFFFFF"/>
                </a:solidFill>
                <a:ea typeface="+mn-lt"/>
                <a:cs typeface="+mn-lt"/>
              </a:rPr>
              <a:t>pandemi</a:t>
            </a:r>
            <a:r>
              <a:rPr lang="en-US" sz="1600" dirty="0">
                <a:solidFill>
                  <a:srgbClr val="FFFFFF"/>
                </a:solidFill>
                <a:ea typeface="+mn-lt"/>
                <a:cs typeface="+mn-lt"/>
              </a:rPr>
              <a:t>.</a:t>
            </a:r>
            <a:endParaRPr lang="en-US" dirty="0">
              <a:solidFill>
                <a:srgbClr val="FFFFFF"/>
              </a:solidFill>
            </a:endParaRPr>
          </a:p>
        </p:txBody>
      </p:sp>
      <p:sp>
        <p:nvSpPr>
          <p:cNvPr id="14" name="Rubrik 1">
            <a:extLst>
              <a:ext uri="{FF2B5EF4-FFF2-40B4-BE49-F238E27FC236}">
                <a16:creationId xmlns:a16="http://schemas.microsoft.com/office/drawing/2014/main" id="{EE98537A-DB6F-F78A-BDFD-A53878BDAE11}"/>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AFFÄRSUTVECKLING</a:t>
            </a:r>
            <a:endParaRPr lang="en-US" dirty="0"/>
          </a:p>
        </p:txBody>
      </p:sp>
      <p:sp>
        <p:nvSpPr>
          <p:cNvPr id="12" name="Rektangel 11">
            <a:extLst>
              <a:ext uri="{FF2B5EF4-FFF2-40B4-BE49-F238E27FC236}">
                <a16:creationId xmlns:a16="http://schemas.microsoft.com/office/drawing/2014/main" id="{12C7A2C1-F699-6AD7-A5C0-95F02B7BB024}"/>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Onlinemedia 2" descr="CareWare Præsentationsdag - Leder perspektiv">
            <a:hlinkClick r:id="" action="ppaction://media"/>
            <a:extLst>
              <a:ext uri="{FF2B5EF4-FFF2-40B4-BE49-F238E27FC236}">
                <a16:creationId xmlns:a16="http://schemas.microsoft.com/office/drawing/2014/main" id="{75B95CCF-0481-F070-F41A-FDD0CD2BB57B}"/>
              </a:ext>
            </a:extLst>
          </p:cNvPr>
          <p:cNvPicPr>
            <a:picLocks noRot="1" noChangeAspect="1"/>
          </p:cNvPicPr>
          <p:nvPr>
            <a:videoFile r:link="rId1"/>
          </p:nvPr>
        </p:nvPicPr>
        <p:blipFill>
          <a:blip r:embed="rId3"/>
          <a:stretch>
            <a:fillRect/>
          </a:stretch>
        </p:blipFill>
        <p:spPr>
          <a:xfrm>
            <a:off x="6726486" y="3359771"/>
            <a:ext cx="5577696" cy="3151398"/>
          </a:xfrm>
          <a:prstGeom prst="rect">
            <a:avLst/>
          </a:prstGeom>
        </p:spPr>
      </p:pic>
    </p:spTree>
    <p:extLst>
      <p:ext uri="{BB962C8B-B14F-4D97-AF65-F5344CB8AC3E}">
        <p14:creationId xmlns:p14="http://schemas.microsoft.com/office/powerpoint/2010/main" val="22505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299439" y="715618"/>
            <a:ext cx="5485135" cy="1888434"/>
          </a:xfrm>
        </p:spPr>
        <p:txBody>
          <a:bodyPr vert="horz" lIns="91440" tIns="45720" rIns="91440" bIns="45720" rtlCol="0" anchor="t">
            <a:normAutofit/>
          </a:bodyPr>
          <a:lstStyle/>
          <a:p>
            <a:pPr defTabSz="914400">
              <a:lnSpc>
                <a:spcPct val="100000"/>
              </a:lnSpc>
            </a:pPr>
            <a:r>
              <a:rPr lang="en-US" sz="1600" dirty="0" err="1">
                <a:solidFill>
                  <a:schemeClr val="bg1"/>
                </a:solidFill>
              </a:rPr>
              <a:t>Halland</a:t>
            </a:r>
            <a:r>
              <a:rPr lang="en-US" sz="1600" dirty="0">
                <a:solidFill>
                  <a:schemeClr val="bg1"/>
                </a:solidFill>
              </a:rPr>
              <a:t> Tech Week 2021</a:t>
            </a:r>
            <a:br>
              <a:rPr lang="en-US" sz="1600" dirty="0">
                <a:solidFill>
                  <a:schemeClr val="bg1"/>
                </a:solidFill>
              </a:rPr>
            </a:br>
            <a:r>
              <a:rPr lang="en-US" sz="4800" dirty="0" err="1">
                <a:solidFill>
                  <a:schemeClr val="bg1"/>
                </a:solidFill>
              </a:rPr>
              <a:t>Digitala</a:t>
            </a:r>
            <a:r>
              <a:rPr lang="en-US" sz="4800" dirty="0">
                <a:solidFill>
                  <a:schemeClr val="bg1"/>
                </a:solidFill>
              </a:rPr>
              <a:t> </a:t>
            </a:r>
            <a:r>
              <a:rPr lang="en-US" sz="4800" dirty="0" err="1">
                <a:solidFill>
                  <a:schemeClr val="bg1"/>
                </a:solidFill>
              </a:rPr>
              <a:t>lösningar</a:t>
            </a:r>
            <a:r>
              <a:rPr lang="en-US" sz="4800" dirty="0">
                <a:solidFill>
                  <a:schemeClr val="bg1"/>
                </a:solidFill>
              </a:rPr>
              <a:t> för </a:t>
            </a:r>
            <a:r>
              <a:rPr lang="en-US" sz="4800" dirty="0" err="1">
                <a:solidFill>
                  <a:schemeClr val="bg1"/>
                </a:solidFill>
              </a:rPr>
              <a:t>vård</a:t>
            </a:r>
            <a:r>
              <a:rPr lang="en-US" sz="4800" dirty="0">
                <a:solidFill>
                  <a:schemeClr val="bg1"/>
                </a:solidFill>
              </a:rPr>
              <a:t> </a:t>
            </a:r>
            <a:r>
              <a:rPr lang="en-US" sz="4800" dirty="0" err="1">
                <a:solidFill>
                  <a:schemeClr val="bg1"/>
                </a:solidFill>
              </a:rPr>
              <a:t>i</a:t>
            </a:r>
            <a:r>
              <a:rPr lang="en-US" sz="4800" dirty="0">
                <a:solidFill>
                  <a:schemeClr val="bg1"/>
                </a:solidFill>
              </a:rPr>
              <a:t> </a:t>
            </a:r>
            <a:r>
              <a:rPr lang="en-US" sz="4800" dirty="0" err="1">
                <a:solidFill>
                  <a:schemeClr val="bg1"/>
                </a:solidFill>
              </a:rPr>
              <a:t>hemmet</a:t>
            </a:r>
            <a:endParaRPr lang="en-US" sz="72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299439" y="2604052"/>
            <a:ext cx="5803187" cy="6659218"/>
          </a:xfrm>
          <a:prstGeom prst="rect">
            <a:avLst/>
          </a:prstGeom>
        </p:spPr>
        <p:txBody>
          <a:bodyPr vert="horz" lIns="91440" tIns="45720" rIns="91440" bIns="45720" rtlCol="0" anchor="t">
            <a:noAutofit/>
          </a:bodyPr>
          <a:lstStyle/>
          <a:p>
            <a:pPr>
              <a:lnSpc>
                <a:spcPct val="150000"/>
              </a:lnSpc>
              <a:spcAft>
                <a:spcPts val="1200"/>
              </a:spcAft>
            </a:pPr>
            <a:r>
              <a:rPr lang="sv-SE" sz="1600" dirty="0">
                <a:solidFill>
                  <a:schemeClr val="bg1"/>
                </a:solidFill>
              </a:rPr>
              <a:t>Ett digitalt evenemang där företag presenterar sina lösningar inom området digitala tjänster för vård i hemmet. Under evenemanget kommer vi att få lära oss mer om hur patienter och vårdgivare kan dra nytta av integrerade digitala tjänster i hemmet. Tjänster som används för att utbyta information, till exempel genom att patienterna själva </a:t>
            </a:r>
            <a:r>
              <a:rPr lang="sv-SE" sz="1600" dirty="0" err="1">
                <a:solidFill>
                  <a:schemeClr val="bg1"/>
                </a:solidFill>
              </a:rPr>
              <a:t>monitorerar</a:t>
            </a:r>
            <a:r>
              <a:rPr lang="sv-SE" sz="1600" dirty="0">
                <a:solidFill>
                  <a:schemeClr val="bg1"/>
                </a:solidFill>
              </a:rPr>
              <a:t> och följer upp sitt hälsotillstånd så att vårdgivaren får ett bättre beslutsunderlag.</a:t>
            </a:r>
          </a:p>
          <a:p>
            <a:pPr>
              <a:lnSpc>
                <a:spcPct val="150000"/>
              </a:lnSpc>
              <a:spcAft>
                <a:spcPts val="1200"/>
              </a:spcAft>
            </a:pPr>
            <a:r>
              <a:rPr lang="sv-SE" sz="1600" dirty="0">
                <a:solidFill>
                  <a:schemeClr val="bg1"/>
                </a:solidFill>
              </a:rPr>
              <a:t>Presentationen gav också tillfälle att fundera på hur den här sortens teknik kan hjälpa oss att utveckla framtidens vård och omsorg. Vi fick lyssna till korta företagspresentationer, erfarenheter av att använda digitala lösningar och Q&amp;A med talarna. Vi hoppas att detta tillfälle kan ge inspiration till nya samarbeten och kontakter mellan företagen och deltagarna.</a:t>
            </a:r>
          </a:p>
          <a:p>
            <a:pPr>
              <a:lnSpc>
                <a:spcPct val="150000"/>
              </a:lnSpc>
              <a:spcAft>
                <a:spcPts val="1200"/>
              </a:spcAft>
            </a:pPr>
            <a:r>
              <a:rPr lang="sv-SE" sz="1600" dirty="0">
                <a:solidFill>
                  <a:schemeClr val="bg1"/>
                </a:solidFill>
              </a:rPr>
              <a:t>Denna presentation riktar sig främst till personer som jobbar med ledning, verksamhetsutveckling, upphandling och IT från region och kommun. </a:t>
            </a:r>
          </a:p>
        </p:txBody>
      </p:sp>
      <p:sp>
        <p:nvSpPr>
          <p:cNvPr id="14" name="Rubrik 1">
            <a:extLst>
              <a:ext uri="{FF2B5EF4-FFF2-40B4-BE49-F238E27FC236}">
                <a16:creationId xmlns:a16="http://schemas.microsoft.com/office/drawing/2014/main" id="{EE98537A-DB6F-F78A-BDFD-A53878BDAE11}"/>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AFFÄRSUTVECKLING</a:t>
            </a:r>
            <a:endParaRPr lang="en-US" dirty="0"/>
          </a:p>
        </p:txBody>
      </p:sp>
      <p:sp>
        <p:nvSpPr>
          <p:cNvPr id="10" name="Rektangel 9">
            <a:extLst>
              <a:ext uri="{FF2B5EF4-FFF2-40B4-BE49-F238E27FC236}">
                <a16:creationId xmlns:a16="http://schemas.microsoft.com/office/drawing/2014/main" id="{60FAEEA8-30E5-6CD6-6AB2-43FA5671AD0E}"/>
              </a:ext>
            </a:extLst>
          </p:cNvPr>
          <p:cNvSpPr/>
          <p:nvPr/>
        </p:nvSpPr>
        <p:spPr>
          <a:xfrm>
            <a:off x="6915032" y="3337170"/>
            <a:ext cx="5262106" cy="297309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Onlinemedia 3" descr="HTW: Digitala lösningar för vård i hemmet">
            <a:hlinkClick r:id="" action="ppaction://media"/>
            <a:extLst>
              <a:ext uri="{FF2B5EF4-FFF2-40B4-BE49-F238E27FC236}">
                <a16:creationId xmlns:a16="http://schemas.microsoft.com/office/drawing/2014/main" id="{0F6A6465-BAC7-2712-2C2C-F2C66A4A408A}"/>
              </a:ext>
            </a:extLst>
          </p:cNvPr>
          <p:cNvPicPr>
            <a:picLocks noRot="1" noChangeAspect="1"/>
          </p:cNvPicPr>
          <p:nvPr>
            <a:videoFile r:link="rId1"/>
          </p:nvPr>
        </p:nvPicPr>
        <p:blipFill>
          <a:blip r:embed="rId3"/>
          <a:stretch>
            <a:fillRect/>
          </a:stretch>
        </p:blipFill>
        <p:spPr>
          <a:xfrm>
            <a:off x="6666886" y="3615466"/>
            <a:ext cx="5262106" cy="297309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3268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ubrik 1">
            <a:extLst>
              <a:ext uri="{FF2B5EF4-FFF2-40B4-BE49-F238E27FC236}">
                <a16:creationId xmlns:a16="http://schemas.microsoft.com/office/drawing/2014/main" id="{D8903554-600E-D43B-3E78-F8A9FFA8BBF1}"/>
              </a:ext>
            </a:extLst>
          </p:cNvPr>
          <p:cNvSpPr>
            <a:spLocks noGrp="1"/>
          </p:cNvSpPr>
          <p:nvPr>
            <p:ph type="title"/>
          </p:nvPr>
        </p:nvSpPr>
        <p:spPr>
          <a:xfrm>
            <a:off x="505063" y="5253988"/>
            <a:ext cx="3455432" cy="3433762"/>
          </a:xfrm>
        </p:spPr>
        <p:txBody>
          <a:bodyPr anchor="ctr">
            <a:normAutofit/>
          </a:bodyPr>
          <a:lstStyle/>
          <a:p>
            <a:r>
              <a:rPr lang="sv-SE" sz="3700" dirty="0"/>
              <a:t>Innovation Jam</a:t>
            </a:r>
            <a:br>
              <a:rPr lang="sv-SE" sz="3700" dirty="0"/>
            </a:br>
            <a:r>
              <a:rPr lang="sv-SE" sz="3700" dirty="0">
                <a:latin typeface="+mn-lt"/>
              </a:rPr>
              <a:t>– ett lyckat koncept även i digitalt format</a:t>
            </a:r>
          </a:p>
        </p:txBody>
      </p:sp>
      <p:pic>
        <p:nvPicPr>
          <p:cNvPr id="1026" name="Picture 2" descr="En bild som visar text, gardin, inomhus, golv&#10;&#10;Automatiskt genererad beskrivning">
            <a:extLst>
              <a:ext uri="{FF2B5EF4-FFF2-40B4-BE49-F238E27FC236}">
                <a16:creationId xmlns:a16="http://schemas.microsoft.com/office/drawing/2014/main" id="{841FCCFC-D979-98E5-AABA-356749E4D3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49" b="30029"/>
          <a:stretch/>
        </p:blipFill>
        <p:spPr bwMode="auto">
          <a:xfrm>
            <a:off x="20" y="10"/>
            <a:ext cx="12801580" cy="519484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6" name="Platshållare för innehåll 2">
            <a:extLst>
              <a:ext uri="{FF2B5EF4-FFF2-40B4-BE49-F238E27FC236}">
                <a16:creationId xmlns:a16="http://schemas.microsoft.com/office/drawing/2014/main" id="{9C44287C-EDB6-909B-841A-88ED360FB8EB}"/>
              </a:ext>
            </a:extLst>
          </p:cNvPr>
          <p:cNvSpPr>
            <a:spLocks noGrp="1"/>
          </p:cNvSpPr>
          <p:nvPr>
            <p:ph idx="1"/>
          </p:nvPr>
        </p:nvSpPr>
        <p:spPr>
          <a:xfrm>
            <a:off x="4435181" y="5673436"/>
            <a:ext cx="7859683" cy="3014315"/>
          </a:xfrm>
          <a:ln>
            <a:noFill/>
          </a:ln>
        </p:spPr>
        <p:txBody>
          <a:bodyPr numCol="2" spcCol="360000" anchor="ctr">
            <a:normAutofit fontScale="85000" lnSpcReduction="10000"/>
          </a:bodyPr>
          <a:lstStyle/>
          <a:p>
            <a:pPr marL="0" indent="0">
              <a:lnSpc>
                <a:spcPct val="150000"/>
              </a:lnSpc>
              <a:buNone/>
            </a:pPr>
            <a:r>
              <a:rPr lang="sv-SE" sz="1600" b="1" dirty="0" err="1"/>
              <a:t>Leap</a:t>
            </a:r>
            <a:r>
              <a:rPr lang="sv-SE" sz="1600" b="1" dirty="0"/>
              <a:t> for Life har länge anordnat Innovation Jam, ett lunchseminarium med intressanta talare, diskussioner och umgänge. Under våren 2021 genomförs Innovation Jam helt digitalt, något som hittills lockat många besökare och en variation av talare.</a:t>
            </a:r>
          </a:p>
          <a:p>
            <a:pPr marL="0" indent="0">
              <a:lnSpc>
                <a:spcPct val="150000"/>
              </a:lnSpc>
              <a:buNone/>
            </a:pPr>
            <a:r>
              <a:rPr lang="sv-SE" sz="1600" dirty="0"/>
              <a:t>Under en timme får besökarna möjlighet att lyssna på samtal mellan talare och moderator samt diskutera dagens ämne i smågrupper. Ämnena som berörts under vårens fyra Innovation Jam har varierat – från grunderna inom AI till dansk välfärdsteknik och näringslivs-samarbeten. Gästerna har bland annat varit företagare, AI-experter, projektledare och koordinatorer. Trots olikheterna har alla Innovation Jam också haft något gemensamt: hälso- och sjukvård, och teknik.</a:t>
            </a:r>
          </a:p>
        </p:txBody>
      </p:sp>
      <p:sp>
        <p:nvSpPr>
          <p:cNvPr id="7" name="Rubrik 1">
            <a:extLst>
              <a:ext uri="{FF2B5EF4-FFF2-40B4-BE49-F238E27FC236}">
                <a16:creationId xmlns:a16="http://schemas.microsoft.com/office/drawing/2014/main" id="{58A4DE5C-0384-B168-D58F-890431BB0E1C}"/>
              </a:ext>
            </a:extLst>
          </p:cNvPr>
          <p:cNvSpPr txBox="1">
            <a:spLocks/>
          </p:cNvSpPr>
          <p:nvPr/>
        </p:nvSpPr>
        <p:spPr>
          <a:xfrm>
            <a:off x="0" y="0"/>
            <a:ext cx="2453639" cy="365760"/>
          </a:xfrm>
          <a:prstGeom prst="rect">
            <a:avLst/>
          </a:prstGeom>
          <a:solidFill>
            <a:schemeClr val="accent5"/>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AFFÄRSUTVECKLING</a:t>
            </a:r>
            <a:endParaRPr lang="en-US" dirty="0"/>
          </a:p>
        </p:txBody>
      </p:sp>
    </p:spTree>
    <p:extLst>
      <p:ext uri="{BB962C8B-B14F-4D97-AF65-F5344CB8AC3E}">
        <p14:creationId xmlns:p14="http://schemas.microsoft.com/office/powerpoint/2010/main" val="3879913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6"/>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2125066"/>
            <a:ext cx="5328086" cy="1784113"/>
          </a:xfrm>
        </p:spPr>
        <p:txBody>
          <a:bodyPr vert="horz" lIns="91440" tIns="45720" rIns="91440" bIns="45720" rtlCol="0" anchor="t">
            <a:normAutofit/>
          </a:bodyPr>
          <a:lstStyle/>
          <a:p>
            <a:r>
              <a:rPr lang="sv-SE" sz="5400" dirty="0">
                <a:solidFill>
                  <a:schemeClr val="bg1"/>
                </a:solidFill>
              </a:rPr>
              <a:t>Bakteriers hemliga språk?</a:t>
            </a:r>
          </a:p>
        </p:txBody>
      </p:sp>
      <p:sp>
        <p:nvSpPr>
          <p:cNvPr id="5" name="Rektangel 4">
            <a:extLst>
              <a:ext uri="{FF2B5EF4-FFF2-40B4-BE49-F238E27FC236}">
                <a16:creationId xmlns:a16="http://schemas.microsoft.com/office/drawing/2014/main" id="{69989FD8-5822-057B-5D97-9BC34EB2455E}"/>
              </a:ext>
            </a:extLst>
          </p:cNvPr>
          <p:cNvSpPr/>
          <p:nvPr/>
        </p:nvSpPr>
        <p:spPr>
          <a:xfrm>
            <a:off x="825702" y="3909179"/>
            <a:ext cx="4760089" cy="4114681"/>
          </a:xfrm>
          <a:prstGeom prst="rect">
            <a:avLst/>
          </a:prstGeom>
        </p:spPr>
        <p:txBody>
          <a:bodyPr vert="horz" lIns="91440" tIns="45720" rIns="91440" bIns="45720" rtlCol="0" anchor="t">
            <a:normAutofit/>
          </a:bodyPr>
          <a:lstStyle/>
          <a:p>
            <a:pPr defTabSz="914400">
              <a:lnSpc>
                <a:spcPct val="150000"/>
              </a:lnSpc>
              <a:spcAft>
                <a:spcPts val="600"/>
              </a:spcAft>
            </a:pPr>
            <a:r>
              <a:rPr lang="en-US" sz="1600" dirty="0">
                <a:solidFill>
                  <a:schemeClr val="bg1"/>
                </a:solidFill>
              </a:rPr>
              <a:t>Under 2019 </a:t>
            </a:r>
            <a:r>
              <a:rPr lang="en-US" sz="1600" dirty="0" err="1">
                <a:solidFill>
                  <a:schemeClr val="bg1"/>
                </a:solidFill>
              </a:rPr>
              <a:t>genomfördes</a:t>
            </a:r>
            <a:r>
              <a:rPr lang="en-US" sz="1600" dirty="0">
                <a:solidFill>
                  <a:schemeClr val="bg1"/>
                </a:solidFill>
              </a:rPr>
              <a:t> </a:t>
            </a:r>
            <a:r>
              <a:rPr lang="en-US" sz="1600" dirty="0" err="1">
                <a:solidFill>
                  <a:schemeClr val="bg1"/>
                </a:solidFill>
              </a:rPr>
              <a:t>ett</a:t>
            </a:r>
            <a:r>
              <a:rPr lang="en-US" sz="1600" dirty="0">
                <a:solidFill>
                  <a:schemeClr val="bg1"/>
                </a:solidFill>
              </a:rPr>
              <a:t> Innovation Jam vid Leap for Life </a:t>
            </a:r>
            <a:r>
              <a:rPr lang="en-US" sz="1600" dirty="0" err="1">
                <a:solidFill>
                  <a:schemeClr val="bg1"/>
                </a:solidFill>
              </a:rPr>
              <a:t>där</a:t>
            </a:r>
            <a:r>
              <a:rPr lang="en-US" sz="1600" dirty="0">
                <a:solidFill>
                  <a:schemeClr val="bg1"/>
                </a:solidFill>
              </a:rPr>
              <a:t> den </a:t>
            </a:r>
            <a:r>
              <a:rPr lang="en-US" sz="1600" dirty="0" err="1">
                <a:solidFill>
                  <a:schemeClr val="bg1"/>
                </a:solidFill>
              </a:rPr>
              <a:t>danska</a:t>
            </a:r>
            <a:r>
              <a:rPr lang="en-US" sz="1600" dirty="0">
                <a:solidFill>
                  <a:schemeClr val="bg1"/>
                </a:solidFill>
              </a:rPr>
              <a:t> </a:t>
            </a:r>
            <a:r>
              <a:rPr lang="en-US" sz="1600" dirty="0" err="1">
                <a:solidFill>
                  <a:schemeClr val="bg1"/>
                </a:solidFill>
              </a:rPr>
              <a:t>forskaren</a:t>
            </a:r>
            <a:r>
              <a:rPr lang="en-US" sz="1600" dirty="0">
                <a:solidFill>
                  <a:schemeClr val="bg1"/>
                </a:solidFill>
              </a:rPr>
              <a:t> Fatima </a:t>
            </a:r>
            <a:r>
              <a:rPr lang="en-US" sz="1600" dirty="0" err="1">
                <a:solidFill>
                  <a:schemeClr val="bg1"/>
                </a:solidFill>
              </a:rPr>
              <a:t>AlZahra’a</a:t>
            </a:r>
            <a:r>
              <a:rPr lang="en-US" sz="1600" dirty="0">
                <a:solidFill>
                  <a:schemeClr val="bg1"/>
                </a:solidFill>
              </a:rPr>
              <a:t> </a:t>
            </a:r>
            <a:r>
              <a:rPr lang="en-US" sz="1600" dirty="0" err="1">
                <a:solidFill>
                  <a:schemeClr val="bg1"/>
                </a:solidFill>
              </a:rPr>
              <a:t>Alatraktchi</a:t>
            </a:r>
            <a:r>
              <a:rPr lang="en-US" sz="1600" dirty="0">
                <a:solidFill>
                  <a:schemeClr val="bg1"/>
                </a:solidFill>
              </a:rPr>
              <a:t> (</a:t>
            </a:r>
            <a:r>
              <a:rPr lang="en-US" sz="1600" dirty="0" err="1">
                <a:solidFill>
                  <a:schemeClr val="bg1"/>
                </a:solidFill>
              </a:rPr>
              <a:t>även</a:t>
            </a:r>
            <a:r>
              <a:rPr lang="en-US" sz="1600" dirty="0">
                <a:solidFill>
                  <a:schemeClr val="bg1"/>
                </a:solidFill>
              </a:rPr>
              <a:t> TEDx-</a:t>
            </a:r>
            <a:r>
              <a:rPr lang="en-US" sz="1600" dirty="0" err="1">
                <a:solidFill>
                  <a:schemeClr val="bg1"/>
                </a:solidFill>
              </a:rPr>
              <a:t>talaren</a:t>
            </a:r>
            <a:r>
              <a:rPr lang="en-US" sz="1600" dirty="0">
                <a:solidFill>
                  <a:schemeClr val="bg1"/>
                </a:solidFill>
              </a:rPr>
              <a:t>) </a:t>
            </a:r>
            <a:r>
              <a:rPr lang="en-US" sz="1600" dirty="0" err="1">
                <a:solidFill>
                  <a:schemeClr val="bg1"/>
                </a:solidFill>
              </a:rPr>
              <a:t>pratade</a:t>
            </a:r>
            <a:r>
              <a:rPr lang="en-US" sz="1600" dirty="0">
                <a:solidFill>
                  <a:schemeClr val="bg1"/>
                </a:solidFill>
              </a:rPr>
              <a:t> om </a:t>
            </a:r>
            <a:r>
              <a:rPr lang="en-US" sz="1600" dirty="0" err="1">
                <a:solidFill>
                  <a:schemeClr val="bg1"/>
                </a:solidFill>
              </a:rPr>
              <a:t>bakteriers</a:t>
            </a:r>
            <a:r>
              <a:rPr lang="en-US" sz="1600" dirty="0">
                <a:solidFill>
                  <a:schemeClr val="bg1"/>
                </a:solidFill>
              </a:rPr>
              <a:t> </a:t>
            </a:r>
            <a:r>
              <a:rPr lang="en-US" sz="1600" dirty="0" err="1">
                <a:solidFill>
                  <a:schemeClr val="bg1"/>
                </a:solidFill>
              </a:rPr>
              <a:t>hemliga</a:t>
            </a:r>
            <a:r>
              <a:rPr lang="en-US" sz="1600" dirty="0">
                <a:solidFill>
                  <a:schemeClr val="bg1"/>
                </a:solidFill>
              </a:rPr>
              <a:t> </a:t>
            </a:r>
            <a:r>
              <a:rPr lang="en-US" sz="1600" dirty="0" err="1">
                <a:solidFill>
                  <a:schemeClr val="bg1"/>
                </a:solidFill>
              </a:rPr>
              <a:t>språk</a:t>
            </a:r>
            <a:r>
              <a:rPr lang="en-US" sz="1600" dirty="0">
                <a:solidFill>
                  <a:schemeClr val="bg1"/>
                </a:solidFill>
              </a:rPr>
              <a:t> </a:t>
            </a:r>
            <a:r>
              <a:rPr lang="en-US" sz="1600" dirty="0" err="1">
                <a:solidFill>
                  <a:schemeClr val="bg1"/>
                </a:solidFill>
              </a:rPr>
              <a:t>och</a:t>
            </a:r>
            <a:r>
              <a:rPr lang="en-US" sz="1600" dirty="0">
                <a:solidFill>
                  <a:schemeClr val="bg1"/>
                </a:solidFill>
              </a:rPr>
              <a:t> om </a:t>
            </a:r>
            <a:r>
              <a:rPr lang="en-US" sz="1600" dirty="0" err="1">
                <a:solidFill>
                  <a:schemeClr val="bg1"/>
                </a:solidFill>
              </a:rPr>
              <a:t>hur</a:t>
            </a:r>
            <a:r>
              <a:rPr lang="en-US" sz="1600" dirty="0">
                <a:solidFill>
                  <a:schemeClr val="bg1"/>
                </a:solidFill>
              </a:rPr>
              <a:t> hon </a:t>
            </a:r>
            <a:r>
              <a:rPr lang="en-US" sz="1600" dirty="0" err="1">
                <a:solidFill>
                  <a:schemeClr val="bg1"/>
                </a:solidFill>
              </a:rPr>
              <a:t>kommersialiserat</a:t>
            </a:r>
            <a:r>
              <a:rPr lang="en-US" sz="1600" dirty="0">
                <a:solidFill>
                  <a:schemeClr val="bg1"/>
                </a:solidFill>
              </a:rPr>
              <a:t> sin </a:t>
            </a:r>
            <a:r>
              <a:rPr lang="en-US" sz="1600" dirty="0" err="1">
                <a:solidFill>
                  <a:schemeClr val="bg1"/>
                </a:solidFill>
              </a:rPr>
              <a:t>forskning</a:t>
            </a:r>
            <a:r>
              <a:rPr lang="en-US" sz="1600" dirty="0">
                <a:solidFill>
                  <a:schemeClr val="bg1"/>
                </a:solidFill>
              </a:rPr>
              <a:t>. Hennes </a:t>
            </a:r>
            <a:r>
              <a:rPr lang="en-US" sz="1600" dirty="0" err="1">
                <a:solidFill>
                  <a:schemeClr val="bg1"/>
                </a:solidFill>
              </a:rPr>
              <a:t>arbete</a:t>
            </a:r>
            <a:r>
              <a:rPr lang="en-US" sz="1600" dirty="0">
                <a:solidFill>
                  <a:schemeClr val="bg1"/>
                </a:solidFill>
              </a:rPr>
              <a:t> med </a:t>
            </a:r>
            <a:r>
              <a:rPr lang="en-US" sz="1600" dirty="0" err="1">
                <a:solidFill>
                  <a:schemeClr val="bg1"/>
                </a:solidFill>
              </a:rPr>
              <a:t>att</a:t>
            </a:r>
            <a:r>
              <a:rPr lang="en-US" sz="1600" dirty="0">
                <a:solidFill>
                  <a:schemeClr val="bg1"/>
                </a:solidFill>
              </a:rPr>
              <a:t> </a:t>
            </a:r>
            <a:r>
              <a:rPr lang="en-US" sz="1600" dirty="0" err="1">
                <a:solidFill>
                  <a:schemeClr val="bg1"/>
                </a:solidFill>
              </a:rPr>
              <a:t>förutsäga</a:t>
            </a:r>
            <a:r>
              <a:rPr lang="en-US" sz="1600" dirty="0">
                <a:solidFill>
                  <a:schemeClr val="bg1"/>
                </a:solidFill>
              </a:rPr>
              <a:t> </a:t>
            </a:r>
            <a:r>
              <a:rPr lang="en-US" sz="1600" dirty="0" err="1">
                <a:solidFill>
                  <a:schemeClr val="bg1"/>
                </a:solidFill>
              </a:rPr>
              <a:t>svåra</a:t>
            </a:r>
            <a:r>
              <a:rPr lang="en-US" sz="1600" dirty="0">
                <a:solidFill>
                  <a:schemeClr val="bg1"/>
                </a:solidFill>
              </a:rPr>
              <a:t> </a:t>
            </a:r>
            <a:r>
              <a:rPr lang="en-US" sz="1600" dirty="0" err="1">
                <a:solidFill>
                  <a:schemeClr val="bg1"/>
                </a:solidFill>
              </a:rPr>
              <a:t>bakteriella</a:t>
            </a:r>
            <a:r>
              <a:rPr lang="en-US" sz="1600" dirty="0">
                <a:solidFill>
                  <a:schemeClr val="bg1"/>
                </a:solidFill>
              </a:rPr>
              <a:t> </a:t>
            </a:r>
            <a:r>
              <a:rPr lang="en-US" sz="1600" dirty="0" err="1">
                <a:solidFill>
                  <a:schemeClr val="bg1"/>
                </a:solidFill>
              </a:rPr>
              <a:t>sjukdomar</a:t>
            </a:r>
            <a:r>
              <a:rPr lang="en-US" sz="1600" dirty="0">
                <a:solidFill>
                  <a:schemeClr val="bg1"/>
                </a:solidFill>
              </a:rPr>
              <a:t> </a:t>
            </a:r>
            <a:r>
              <a:rPr lang="en-US" sz="1600" dirty="0" err="1">
                <a:solidFill>
                  <a:schemeClr val="bg1"/>
                </a:solidFill>
              </a:rPr>
              <a:t>intresserade</a:t>
            </a:r>
            <a:r>
              <a:rPr lang="en-US" sz="1600" dirty="0">
                <a:solidFill>
                  <a:schemeClr val="bg1"/>
                </a:solidFill>
              </a:rPr>
              <a:t> bland </a:t>
            </a:r>
            <a:r>
              <a:rPr lang="en-US" sz="1600" dirty="0" err="1">
                <a:solidFill>
                  <a:schemeClr val="bg1"/>
                </a:solidFill>
              </a:rPr>
              <a:t>andra</a:t>
            </a:r>
            <a:r>
              <a:rPr lang="en-US" sz="1600" dirty="0">
                <a:solidFill>
                  <a:schemeClr val="bg1"/>
                </a:solidFill>
              </a:rPr>
              <a:t> </a:t>
            </a:r>
            <a:r>
              <a:rPr lang="en-US" sz="1600" dirty="0" err="1">
                <a:solidFill>
                  <a:schemeClr val="bg1"/>
                </a:solidFill>
              </a:rPr>
              <a:t>Högskolans</a:t>
            </a:r>
            <a:r>
              <a:rPr lang="en-US" sz="1600" dirty="0">
                <a:solidFill>
                  <a:schemeClr val="bg1"/>
                </a:solidFill>
              </a:rPr>
              <a:t> </a:t>
            </a:r>
            <a:r>
              <a:rPr lang="en-US" sz="1600" dirty="0" err="1">
                <a:solidFill>
                  <a:schemeClr val="bg1"/>
                </a:solidFill>
              </a:rPr>
              <a:t>egen</a:t>
            </a:r>
            <a:r>
              <a:rPr lang="en-US" sz="1600" dirty="0">
                <a:solidFill>
                  <a:schemeClr val="bg1"/>
                </a:solidFill>
              </a:rPr>
              <a:t> </a:t>
            </a:r>
            <a:r>
              <a:rPr lang="en-US" sz="1600" dirty="0" err="1">
                <a:solidFill>
                  <a:schemeClr val="bg1"/>
                </a:solidFill>
              </a:rPr>
              <a:t>forskare</a:t>
            </a:r>
            <a:r>
              <a:rPr lang="en-US" sz="1600" dirty="0">
                <a:solidFill>
                  <a:schemeClr val="bg1"/>
                </a:solidFill>
              </a:rPr>
              <a:t> </a:t>
            </a:r>
            <a:r>
              <a:rPr lang="en-US" sz="1600" dirty="0" err="1">
                <a:solidFill>
                  <a:schemeClr val="bg1"/>
                </a:solidFill>
              </a:rPr>
              <a:t>Slavomir</a:t>
            </a:r>
            <a:r>
              <a:rPr lang="en-US" sz="1600" dirty="0">
                <a:solidFill>
                  <a:schemeClr val="bg1"/>
                </a:solidFill>
              </a:rPr>
              <a:t> </a:t>
            </a:r>
            <a:r>
              <a:rPr lang="en-US" sz="1600" dirty="0" err="1">
                <a:solidFill>
                  <a:schemeClr val="bg1"/>
                </a:solidFill>
              </a:rPr>
              <a:t>Nowaczyk</a:t>
            </a:r>
            <a:r>
              <a:rPr lang="en-US" sz="1600" dirty="0">
                <a:solidFill>
                  <a:schemeClr val="bg1"/>
                </a:solidFill>
              </a:rPr>
              <a:t>.</a:t>
            </a:r>
          </a:p>
        </p:txBody>
      </p:sp>
      <p:sp>
        <p:nvSpPr>
          <p:cNvPr id="19" name="Rubrik 1">
            <a:extLst>
              <a:ext uri="{FF2B5EF4-FFF2-40B4-BE49-F238E27FC236}">
                <a16:creationId xmlns:a16="http://schemas.microsoft.com/office/drawing/2014/main" id="{7463E6B8-D629-716F-BA53-C5D34869D8BD}"/>
              </a:ext>
            </a:extLst>
          </p:cNvPr>
          <p:cNvSpPr txBox="1">
            <a:spLocks/>
          </p:cNvSpPr>
          <p:nvPr/>
        </p:nvSpPr>
        <p:spPr>
          <a:xfrm>
            <a:off x="0" y="0"/>
            <a:ext cx="2453639" cy="365760"/>
          </a:xfrm>
          <a:prstGeom prst="rect">
            <a:avLst/>
          </a:prstGeom>
          <a:solidFill>
            <a:schemeClr val="accent4"/>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AFFÄRSUTVECKLING</a:t>
            </a:r>
            <a:endParaRPr lang="en-US" dirty="0"/>
          </a:p>
        </p:txBody>
      </p:sp>
      <p:sp>
        <p:nvSpPr>
          <p:cNvPr id="20" name="Rektangel 19">
            <a:extLst>
              <a:ext uri="{FF2B5EF4-FFF2-40B4-BE49-F238E27FC236}">
                <a16:creationId xmlns:a16="http://schemas.microsoft.com/office/drawing/2014/main" id="{8BF7426B-1EFE-EAEB-D626-0F575250B1CB}"/>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2" name="Onlinemedia 3" descr="Fatima Alaktrachi PhD at InnovationJam">
            <a:hlinkClick r:id="" action="ppaction://media"/>
            <a:extLst>
              <a:ext uri="{FF2B5EF4-FFF2-40B4-BE49-F238E27FC236}">
                <a16:creationId xmlns:a16="http://schemas.microsoft.com/office/drawing/2014/main" id="{B5BEB82C-03A9-1D10-F574-59857A4AF5BD}"/>
              </a:ext>
            </a:extLst>
          </p:cNvPr>
          <p:cNvPicPr>
            <a:picLocks noRot="1" noChangeAspect="1"/>
          </p:cNvPicPr>
          <p:nvPr>
            <a:videoFile r:link="rId1"/>
          </p:nvPr>
        </p:nvPicPr>
        <p:blipFill>
          <a:blip r:embed="rId3"/>
          <a:stretch>
            <a:fillRect/>
          </a:stretch>
        </p:blipFill>
        <p:spPr>
          <a:xfrm>
            <a:off x="6671501" y="3452583"/>
            <a:ext cx="5555357" cy="3138776"/>
          </a:xfrm>
          <a:prstGeom prst="rect">
            <a:avLst/>
          </a:prstGeom>
        </p:spPr>
      </p:pic>
    </p:spTree>
    <p:extLst>
      <p:ext uri="{BB962C8B-B14F-4D97-AF65-F5344CB8AC3E}">
        <p14:creationId xmlns:p14="http://schemas.microsoft.com/office/powerpoint/2010/main" val="44310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6"/>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1784113"/>
          </a:xfrm>
        </p:spPr>
        <p:txBody>
          <a:bodyPr vert="horz" lIns="91440" tIns="45720" rIns="91440" bIns="45720" rtlCol="0" anchor="t">
            <a:normAutofit/>
          </a:bodyPr>
          <a:lstStyle/>
          <a:p>
            <a:pPr defTabSz="914400"/>
            <a:r>
              <a:rPr lang="en-US" sz="5400" dirty="0">
                <a:solidFill>
                  <a:schemeClr val="bg1"/>
                </a:solidFill>
              </a:rPr>
              <a:t>Innovation Jam 5:e </a:t>
            </a:r>
            <a:r>
              <a:rPr lang="en-US" sz="5400" dirty="0" err="1">
                <a:solidFill>
                  <a:schemeClr val="bg1"/>
                </a:solidFill>
              </a:rPr>
              <a:t>maj</a:t>
            </a:r>
            <a:r>
              <a:rPr lang="en-US" sz="5400" dirty="0">
                <a:solidFill>
                  <a:schemeClr val="bg1"/>
                </a:solidFill>
              </a:rPr>
              <a:t> 2022</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2961861"/>
            <a:ext cx="5328086" cy="5692021"/>
          </a:xfrm>
          <a:prstGeom prst="rect">
            <a:avLst/>
          </a:prstGeom>
        </p:spPr>
        <p:txBody>
          <a:bodyPr vert="horz" lIns="91440" tIns="45720" rIns="91440" bIns="45720" rtlCol="0" anchor="t">
            <a:normAutofit/>
          </a:bodyPr>
          <a:lstStyle/>
          <a:p>
            <a:pPr defTabSz="914400">
              <a:lnSpc>
                <a:spcPts val="3240"/>
              </a:lnSpc>
              <a:spcAft>
                <a:spcPts val="600"/>
              </a:spcAft>
            </a:pPr>
            <a:r>
              <a:rPr lang="en-US" dirty="0">
                <a:solidFill>
                  <a:schemeClr val="bg1"/>
                </a:solidFill>
              </a:rPr>
              <a:t>In the April 2022 Jam our guests were Anna Voss and </a:t>
            </a:r>
            <a:r>
              <a:rPr lang="en-US" dirty="0" err="1">
                <a:solidFill>
                  <a:schemeClr val="bg1"/>
                </a:solidFill>
              </a:rPr>
              <a:t>Antoniett</a:t>
            </a:r>
            <a:r>
              <a:rPr lang="en-US" dirty="0">
                <a:solidFill>
                  <a:schemeClr val="bg1"/>
                </a:solidFill>
              </a:rPr>
              <a:t> </a:t>
            </a:r>
            <a:r>
              <a:rPr lang="en-US" dirty="0" err="1">
                <a:solidFill>
                  <a:schemeClr val="bg1"/>
                </a:solidFill>
              </a:rPr>
              <a:t>Vebel</a:t>
            </a:r>
            <a:r>
              <a:rPr lang="en-US" dirty="0">
                <a:solidFill>
                  <a:schemeClr val="bg1"/>
                </a:solidFill>
              </a:rPr>
              <a:t> </a:t>
            </a:r>
            <a:r>
              <a:rPr lang="en-US" dirty="0" err="1">
                <a:solidFill>
                  <a:schemeClr val="bg1"/>
                </a:solidFill>
              </a:rPr>
              <a:t>Pharao</a:t>
            </a:r>
            <a:r>
              <a:rPr lang="en-US" dirty="0">
                <a:solidFill>
                  <a:schemeClr val="bg1"/>
                </a:solidFill>
              </a:rPr>
              <a:t> from </a:t>
            </a:r>
            <a:r>
              <a:rPr lang="en-US" dirty="0" err="1">
                <a:solidFill>
                  <a:schemeClr val="bg1"/>
                </a:solidFill>
              </a:rPr>
              <a:t>CareWare</a:t>
            </a:r>
            <a:r>
              <a:rPr lang="en-US" dirty="0">
                <a:solidFill>
                  <a:schemeClr val="bg1"/>
                </a:solidFill>
              </a:rPr>
              <a:t> Nordic Partner Teknologi i </a:t>
            </a:r>
            <a:r>
              <a:rPr lang="en-US" dirty="0" err="1">
                <a:solidFill>
                  <a:schemeClr val="bg1"/>
                </a:solidFill>
              </a:rPr>
              <a:t>Praksis</a:t>
            </a:r>
            <a:r>
              <a:rPr lang="en-US" dirty="0">
                <a:solidFill>
                  <a:schemeClr val="bg1"/>
                </a:solidFill>
              </a:rPr>
              <a:t> in Aarhus. They talked about how </a:t>
            </a:r>
            <a:r>
              <a:rPr lang="en-US" dirty="0" err="1">
                <a:solidFill>
                  <a:schemeClr val="bg1"/>
                </a:solidFill>
              </a:rPr>
              <a:t>DokkX</a:t>
            </a:r>
            <a:r>
              <a:rPr lang="en-US" dirty="0">
                <a:solidFill>
                  <a:schemeClr val="bg1"/>
                </a:solidFill>
              </a:rPr>
              <a:t> is a platform for user involvement and empowerment within welfare technology and how the citizens gain from it.</a:t>
            </a:r>
          </a:p>
        </p:txBody>
      </p:sp>
      <p:sp>
        <p:nvSpPr>
          <p:cNvPr id="19" name="Rubrik 1">
            <a:extLst>
              <a:ext uri="{FF2B5EF4-FFF2-40B4-BE49-F238E27FC236}">
                <a16:creationId xmlns:a16="http://schemas.microsoft.com/office/drawing/2014/main" id="{7463E6B8-D629-716F-BA53-C5D34869D8BD}"/>
              </a:ext>
            </a:extLst>
          </p:cNvPr>
          <p:cNvSpPr txBox="1">
            <a:spLocks/>
          </p:cNvSpPr>
          <p:nvPr/>
        </p:nvSpPr>
        <p:spPr>
          <a:xfrm>
            <a:off x="0" y="0"/>
            <a:ext cx="2453639" cy="365760"/>
          </a:xfrm>
          <a:prstGeom prst="rect">
            <a:avLst/>
          </a:prstGeom>
          <a:solidFill>
            <a:schemeClr val="accent4"/>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AFFÄRSUTVECKLING</a:t>
            </a:r>
            <a:endParaRPr lang="en-US" dirty="0"/>
          </a:p>
        </p:txBody>
      </p:sp>
      <p:sp>
        <p:nvSpPr>
          <p:cNvPr id="20" name="Rektangel 19">
            <a:extLst>
              <a:ext uri="{FF2B5EF4-FFF2-40B4-BE49-F238E27FC236}">
                <a16:creationId xmlns:a16="http://schemas.microsoft.com/office/drawing/2014/main" id="{8BF7426B-1EFE-EAEB-D626-0F575250B1CB}"/>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Onlinemedia 2" descr="Innovation Jam 5 maj">
            <a:hlinkClick r:id="" action="ppaction://media"/>
            <a:extLst>
              <a:ext uri="{FF2B5EF4-FFF2-40B4-BE49-F238E27FC236}">
                <a16:creationId xmlns:a16="http://schemas.microsoft.com/office/drawing/2014/main" id="{6B9691C5-2CF0-19D6-4FCD-DF090F681CFD}"/>
              </a:ext>
            </a:extLst>
          </p:cNvPr>
          <p:cNvPicPr>
            <a:picLocks noRot="1" noChangeAspect="1"/>
          </p:cNvPicPr>
          <p:nvPr>
            <a:videoFile r:link="rId1"/>
          </p:nvPr>
        </p:nvPicPr>
        <p:blipFill>
          <a:blip r:embed="rId3"/>
          <a:stretch>
            <a:fillRect/>
          </a:stretch>
        </p:blipFill>
        <p:spPr>
          <a:xfrm>
            <a:off x="6675049" y="3452534"/>
            <a:ext cx="5556534" cy="3139442"/>
          </a:xfrm>
          <a:prstGeom prst="rect">
            <a:avLst/>
          </a:prstGeom>
        </p:spPr>
      </p:pic>
    </p:spTree>
    <p:extLst>
      <p:ext uri="{BB962C8B-B14F-4D97-AF65-F5344CB8AC3E}">
        <p14:creationId xmlns:p14="http://schemas.microsoft.com/office/powerpoint/2010/main" val="98076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EA175A4-F952-CF3E-6D20-240283D6E76E}"/>
              </a:ext>
            </a:extLst>
          </p:cNvPr>
          <p:cNvSpPr>
            <a:spLocks noGrp="1"/>
          </p:cNvSpPr>
          <p:nvPr>
            <p:ph type="title"/>
          </p:nvPr>
        </p:nvSpPr>
        <p:spPr>
          <a:xfrm>
            <a:off x="505063" y="5925794"/>
            <a:ext cx="3455432" cy="2761955"/>
          </a:xfrm>
        </p:spPr>
        <p:txBody>
          <a:bodyPr anchor="ctr">
            <a:normAutofit/>
          </a:bodyPr>
          <a:lstStyle/>
          <a:p>
            <a:r>
              <a:rPr lang="da-DK" sz="3200" dirty="0" err="1">
                <a:ea typeface="+mj-lt"/>
                <a:cs typeface="+mj-lt"/>
              </a:rPr>
              <a:t>Användardriven</a:t>
            </a:r>
            <a:r>
              <a:rPr lang="da-DK" sz="3200" dirty="0">
                <a:ea typeface="+mj-lt"/>
                <a:cs typeface="+mj-lt"/>
              </a:rPr>
              <a:t> innovation</a:t>
            </a:r>
            <a:endParaRPr lang="en-US" dirty="0"/>
          </a:p>
          <a:p>
            <a:pPr>
              <a:lnSpc>
                <a:spcPct val="100000"/>
              </a:lnSpc>
            </a:pPr>
            <a:r>
              <a:rPr lang="da-DK" sz="3200" dirty="0">
                <a:ea typeface="+mj-lt"/>
                <a:cs typeface="+mj-lt"/>
              </a:rPr>
              <a:t>3D-print aktiviteter </a:t>
            </a:r>
            <a:r>
              <a:rPr lang="da-DK" sz="3200" dirty="0" err="1">
                <a:ea typeface="+mj-lt"/>
                <a:cs typeface="+mj-lt"/>
              </a:rPr>
              <a:t>inom</a:t>
            </a:r>
            <a:r>
              <a:rPr lang="da-DK" sz="3200" dirty="0">
                <a:ea typeface="+mj-lt"/>
                <a:cs typeface="+mj-lt"/>
              </a:rPr>
              <a:t> </a:t>
            </a:r>
            <a:r>
              <a:rPr lang="da-DK" sz="3200" dirty="0" err="1">
                <a:ea typeface="+mj-lt"/>
                <a:cs typeface="+mj-lt"/>
              </a:rPr>
              <a:t>hälsoområdet</a:t>
            </a:r>
            <a:endParaRPr lang="da-DK" dirty="0" err="1"/>
          </a:p>
        </p:txBody>
      </p:sp>
      <p:pic>
        <p:nvPicPr>
          <p:cNvPr id="6" name="Bildobjekt 5" descr="En bild som visar person, inomhus, personer, grupp&#10;&#10;Automatiskt genererad beskrivning">
            <a:extLst>
              <a:ext uri="{FF2B5EF4-FFF2-40B4-BE49-F238E27FC236}">
                <a16:creationId xmlns:a16="http://schemas.microsoft.com/office/drawing/2014/main" id="{43C97CEE-05A8-E3E5-7DD6-10172CE54437}"/>
              </a:ext>
            </a:extLst>
          </p:cNvPr>
          <p:cNvPicPr>
            <a:picLocks noChangeAspect="1"/>
          </p:cNvPicPr>
          <p:nvPr/>
        </p:nvPicPr>
        <p:blipFill rotWithShape="1">
          <a:blip r:embed="rId2"/>
          <a:srcRect t="13301" b="13503"/>
          <a:stretch/>
        </p:blipFill>
        <p:spPr>
          <a:xfrm>
            <a:off x="20" y="10"/>
            <a:ext cx="12801580" cy="527075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tshållare för innehåll 2">
            <a:extLst>
              <a:ext uri="{FF2B5EF4-FFF2-40B4-BE49-F238E27FC236}">
                <a16:creationId xmlns:a16="http://schemas.microsoft.com/office/drawing/2014/main" id="{C38A53C6-AFC4-5F64-75E8-B956934362FA}"/>
              </a:ext>
            </a:extLst>
          </p:cNvPr>
          <p:cNvSpPr>
            <a:spLocks noGrp="1"/>
          </p:cNvSpPr>
          <p:nvPr>
            <p:ph idx="1"/>
          </p:nvPr>
        </p:nvSpPr>
        <p:spPr>
          <a:xfrm>
            <a:off x="3960495" y="5270761"/>
            <a:ext cx="8536305" cy="4072021"/>
          </a:xfrm>
          <a:ln>
            <a:noFill/>
          </a:ln>
        </p:spPr>
        <p:txBody>
          <a:bodyPr vert="horz" lIns="91440" tIns="45720" rIns="91440" bIns="45720" numCol="2" spcCol="360000" rtlCol="0" anchor="ctr">
            <a:noAutofit/>
          </a:bodyPr>
          <a:lstStyle/>
          <a:p>
            <a:pPr marL="0" indent="0">
              <a:lnSpc>
                <a:spcPct val="150000"/>
              </a:lnSpc>
              <a:buNone/>
            </a:pPr>
            <a:r>
              <a:rPr lang="da-DK" sz="1200" dirty="0" err="1">
                <a:ea typeface="+mn-lt"/>
                <a:cs typeface="+mn-lt"/>
              </a:rPr>
              <a:t>Användarmedverkan</a:t>
            </a:r>
            <a:r>
              <a:rPr lang="da-DK" sz="1200" dirty="0">
                <a:ea typeface="+mn-lt"/>
                <a:cs typeface="+mn-lt"/>
              </a:rPr>
              <a:t> genom 3D-printing har </a:t>
            </a:r>
            <a:r>
              <a:rPr lang="da-DK" sz="1200" dirty="0" err="1">
                <a:ea typeface="+mn-lt"/>
                <a:cs typeface="+mn-lt"/>
              </a:rPr>
              <a:t>blivit</a:t>
            </a:r>
            <a:r>
              <a:rPr lang="da-DK" sz="1200" dirty="0">
                <a:ea typeface="+mn-lt"/>
                <a:cs typeface="+mn-lt"/>
              </a:rPr>
              <a:t> en central samlingspunkt </a:t>
            </a:r>
            <a:r>
              <a:rPr lang="da-DK" sz="1200" dirty="0" err="1">
                <a:ea typeface="+mn-lt"/>
                <a:cs typeface="+mn-lt"/>
              </a:rPr>
              <a:t>för</a:t>
            </a:r>
            <a:r>
              <a:rPr lang="da-DK" sz="1200" dirty="0">
                <a:ea typeface="+mn-lt"/>
                <a:cs typeface="+mn-lt"/>
              </a:rPr>
              <a:t> </a:t>
            </a:r>
            <a:r>
              <a:rPr lang="da-DK" sz="1200" dirty="0" err="1">
                <a:ea typeface="+mn-lt"/>
                <a:cs typeface="+mn-lt"/>
              </a:rPr>
              <a:t>parterna</a:t>
            </a:r>
            <a:r>
              <a:rPr lang="da-DK" sz="1200" dirty="0">
                <a:ea typeface="+mn-lt"/>
                <a:cs typeface="+mn-lt"/>
              </a:rPr>
              <a:t> i </a:t>
            </a:r>
            <a:r>
              <a:rPr lang="da-DK" sz="1200" dirty="0" err="1">
                <a:ea typeface="+mn-lt"/>
                <a:cs typeface="+mn-lt"/>
              </a:rPr>
              <a:t>CareWare</a:t>
            </a:r>
            <a:r>
              <a:rPr lang="da-DK" sz="1200" dirty="0">
                <a:ea typeface="+mn-lt"/>
                <a:cs typeface="+mn-lt"/>
              </a:rPr>
              <a:t> Nordic. De har under </a:t>
            </a:r>
            <a:r>
              <a:rPr lang="da-DK" sz="1200" dirty="0" err="1">
                <a:ea typeface="+mn-lt"/>
                <a:cs typeface="+mn-lt"/>
              </a:rPr>
              <a:t>flera</a:t>
            </a:r>
            <a:r>
              <a:rPr lang="da-DK" sz="1200" dirty="0">
                <a:ea typeface="+mn-lt"/>
                <a:cs typeface="+mn-lt"/>
              </a:rPr>
              <a:t> år haft </a:t>
            </a:r>
            <a:r>
              <a:rPr lang="da-DK" sz="1200" dirty="0" err="1">
                <a:ea typeface="+mn-lt"/>
                <a:cs typeface="+mn-lt"/>
              </a:rPr>
              <a:t>ett</a:t>
            </a:r>
            <a:r>
              <a:rPr lang="da-DK" sz="1200" dirty="0">
                <a:ea typeface="+mn-lt"/>
                <a:cs typeface="+mn-lt"/>
              </a:rPr>
              <a:t> </a:t>
            </a:r>
            <a:r>
              <a:rPr lang="da-DK" sz="1200" dirty="0" err="1">
                <a:ea typeface="+mn-lt"/>
                <a:cs typeface="+mn-lt"/>
              </a:rPr>
              <a:t>nära</a:t>
            </a:r>
            <a:r>
              <a:rPr lang="da-DK" sz="1200" dirty="0">
                <a:ea typeface="+mn-lt"/>
                <a:cs typeface="+mn-lt"/>
              </a:rPr>
              <a:t> </a:t>
            </a:r>
            <a:r>
              <a:rPr lang="da-DK" sz="1200" dirty="0" err="1">
                <a:ea typeface="+mn-lt"/>
                <a:cs typeface="+mn-lt"/>
              </a:rPr>
              <a:t>samarbete</a:t>
            </a:r>
            <a:r>
              <a:rPr lang="da-DK" sz="1200" dirty="0">
                <a:ea typeface="+mn-lt"/>
                <a:cs typeface="+mn-lt"/>
              </a:rPr>
              <a:t> med </a:t>
            </a:r>
            <a:r>
              <a:rPr lang="da-DK" sz="1200" dirty="0" err="1">
                <a:ea typeface="+mn-lt"/>
                <a:cs typeface="+mn-lt"/>
              </a:rPr>
              <a:t>företag</a:t>
            </a:r>
            <a:r>
              <a:rPr lang="da-DK" sz="1200" dirty="0">
                <a:ea typeface="+mn-lt"/>
                <a:cs typeface="+mn-lt"/>
              </a:rPr>
              <a:t> </a:t>
            </a:r>
            <a:r>
              <a:rPr lang="da-DK" sz="1200" dirty="0" err="1">
                <a:ea typeface="+mn-lt"/>
                <a:cs typeface="+mn-lt"/>
              </a:rPr>
              <a:t>och</a:t>
            </a:r>
            <a:r>
              <a:rPr lang="da-DK" sz="1200" dirty="0">
                <a:ea typeface="+mn-lt"/>
                <a:cs typeface="+mn-lt"/>
              </a:rPr>
              <a:t> </a:t>
            </a:r>
            <a:r>
              <a:rPr lang="da-DK" sz="1200" dirty="0" err="1">
                <a:ea typeface="+mn-lt"/>
                <a:cs typeface="+mn-lt"/>
              </a:rPr>
              <a:t>användare</a:t>
            </a:r>
            <a:r>
              <a:rPr lang="da-DK" sz="1200" dirty="0">
                <a:ea typeface="+mn-lt"/>
                <a:cs typeface="+mn-lt"/>
              </a:rPr>
              <a:t> </a:t>
            </a:r>
            <a:r>
              <a:rPr lang="da-DK" sz="1200" dirty="0" err="1">
                <a:ea typeface="+mn-lt"/>
                <a:cs typeface="+mn-lt"/>
              </a:rPr>
              <a:t>kring</a:t>
            </a:r>
            <a:r>
              <a:rPr lang="da-DK" sz="1200" dirty="0">
                <a:ea typeface="+mn-lt"/>
                <a:cs typeface="+mn-lt"/>
              </a:rPr>
              <a:t> </a:t>
            </a:r>
            <a:r>
              <a:rPr lang="da-DK" sz="1200" dirty="0" err="1">
                <a:ea typeface="+mn-lt"/>
                <a:cs typeface="+mn-lt"/>
              </a:rPr>
              <a:t>att</a:t>
            </a:r>
            <a:r>
              <a:rPr lang="da-DK" sz="1200" dirty="0">
                <a:ea typeface="+mn-lt"/>
                <a:cs typeface="+mn-lt"/>
              </a:rPr>
              <a:t> </a:t>
            </a:r>
            <a:r>
              <a:rPr lang="da-DK" sz="1200" dirty="0" err="1">
                <a:ea typeface="+mn-lt"/>
                <a:cs typeface="+mn-lt"/>
              </a:rPr>
              <a:t>testa</a:t>
            </a:r>
            <a:r>
              <a:rPr lang="da-DK" sz="1200" dirty="0">
                <a:ea typeface="+mn-lt"/>
                <a:cs typeface="+mn-lt"/>
              </a:rPr>
              <a:t> </a:t>
            </a:r>
            <a:r>
              <a:rPr lang="da-DK" sz="1200" dirty="0" err="1">
                <a:ea typeface="+mn-lt"/>
                <a:cs typeface="+mn-lt"/>
              </a:rPr>
              <a:t>och</a:t>
            </a:r>
            <a:r>
              <a:rPr lang="da-DK" sz="1200" dirty="0">
                <a:ea typeface="+mn-lt"/>
                <a:cs typeface="+mn-lt"/>
              </a:rPr>
              <a:t> </a:t>
            </a:r>
            <a:r>
              <a:rPr lang="da-DK" sz="1200" dirty="0" err="1">
                <a:ea typeface="+mn-lt"/>
                <a:cs typeface="+mn-lt"/>
              </a:rPr>
              <a:t>utveckla</a:t>
            </a:r>
            <a:r>
              <a:rPr lang="da-DK" sz="1200" dirty="0">
                <a:ea typeface="+mn-lt"/>
                <a:cs typeface="+mn-lt"/>
              </a:rPr>
              <a:t> </a:t>
            </a:r>
            <a:r>
              <a:rPr lang="da-DK" sz="1200" dirty="0" err="1">
                <a:ea typeface="+mn-lt"/>
                <a:cs typeface="+mn-lt"/>
              </a:rPr>
              <a:t>lösningar</a:t>
            </a:r>
            <a:r>
              <a:rPr lang="da-DK" sz="1200" dirty="0">
                <a:ea typeface="+mn-lt"/>
                <a:cs typeface="+mn-lt"/>
              </a:rPr>
              <a:t> </a:t>
            </a:r>
            <a:r>
              <a:rPr lang="da-DK" sz="1200" dirty="0" err="1">
                <a:ea typeface="+mn-lt"/>
                <a:cs typeface="+mn-lt"/>
              </a:rPr>
              <a:t>för</a:t>
            </a:r>
            <a:r>
              <a:rPr lang="da-DK" sz="1200" dirty="0">
                <a:ea typeface="+mn-lt"/>
                <a:cs typeface="+mn-lt"/>
              </a:rPr>
              <a:t> </a:t>
            </a:r>
            <a:r>
              <a:rPr lang="da-DK" sz="1200" dirty="0" err="1">
                <a:ea typeface="+mn-lt"/>
                <a:cs typeface="+mn-lt"/>
              </a:rPr>
              <a:t>att</a:t>
            </a:r>
            <a:r>
              <a:rPr lang="da-DK" sz="1200" dirty="0">
                <a:ea typeface="+mn-lt"/>
                <a:cs typeface="+mn-lt"/>
              </a:rPr>
              <a:t> </a:t>
            </a:r>
            <a:r>
              <a:rPr lang="da-DK" sz="1200" dirty="0" err="1">
                <a:ea typeface="+mn-lt"/>
                <a:cs typeface="+mn-lt"/>
              </a:rPr>
              <a:t>sprida</a:t>
            </a:r>
            <a:r>
              <a:rPr lang="da-DK" sz="1200" dirty="0">
                <a:ea typeface="+mn-lt"/>
                <a:cs typeface="+mn-lt"/>
              </a:rPr>
              <a:t> 3D-utskrift på </a:t>
            </a:r>
            <a:r>
              <a:rPr lang="da-DK" sz="1200" dirty="0" err="1">
                <a:ea typeface="+mn-lt"/>
                <a:cs typeface="+mn-lt"/>
              </a:rPr>
              <a:t>sjukhus</a:t>
            </a:r>
            <a:r>
              <a:rPr lang="da-DK" sz="1200" dirty="0">
                <a:ea typeface="+mn-lt"/>
                <a:cs typeface="+mn-lt"/>
              </a:rPr>
              <a:t> </a:t>
            </a:r>
            <a:r>
              <a:rPr lang="da-DK" sz="1200" dirty="0" err="1">
                <a:ea typeface="+mn-lt"/>
                <a:cs typeface="+mn-lt"/>
              </a:rPr>
              <a:t>såväl</a:t>
            </a:r>
            <a:r>
              <a:rPr lang="da-DK" sz="1200" dirty="0">
                <a:ea typeface="+mn-lt"/>
                <a:cs typeface="+mn-lt"/>
              </a:rPr>
              <a:t> som i kommunal regi. </a:t>
            </a:r>
            <a:endParaRPr lang="en-US" sz="1200" dirty="0">
              <a:cs typeface="Arial" panose="020B0604020202020204"/>
            </a:endParaRPr>
          </a:p>
          <a:p>
            <a:pPr marL="0" indent="0">
              <a:lnSpc>
                <a:spcPct val="150000"/>
              </a:lnSpc>
              <a:buNone/>
            </a:pPr>
            <a:r>
              <a:rPr lang="da-DK" sz="1200" dirty="0" err="1">
                <a:ea typeface="+mn-lt"/>
                <a:cs typeface="+mn-lt"/>
              </a:rPr>
              <a:t>Medborgarna</a:t>
            </a:r>
            <a:r>
              <a:rPr lang="da-DK" sz="1200" dirty="0">
                <a:ea typeface="+mn-lt"/>
                <a:cs typeface="+mn-lt"/>
              </a:rPr>
              <a:t> har haft </a:t>
            </a:r>
            <a:r>
              <a:rPr lang="da-DK" sz="1200" dirty="0" err="1">
                <a:ea typeface="+mn-lt"/>
                <a:cs typeface="+mn-lt"/>
              </a:rPr>
              <a:t>möjlighet</a:t>
            </a:r>
            <a:r>
              <a:rPr lang="da-DK" sz="1200" dirty="0">
                <a:ea typeface="+mn-lt"/>
                <a:cs typeface="+mn-lt"/>
              </a:rPr>
              <a:t> </a:t>
            </a:r>
            <a:r>
              <a:rPr lang="da-DK" sz="1200" dirty="0" err="1">
                <a:ea typeface="+mn-lt"/>
                <a:cs typeface="+mn-lt"/>
              </a:rPr>
              <a:t>att</a:t>
            </a:r>
            <a:r>
              <a:rPr lang="da-DK" sz="1200" dirty="0">
                <a:ea typeface="+mn-lt"/>
                <a:cs typeface="+mn-lt"/>
              </a:rPr>
              <a:t> </a:t>
            </a:r>
            <a:r>
              <a:rPr lang="da-DK" sz="1200" dirty="0" err="1">
                <a:ea typeface="+mn-lt"/>
                <a:cs typeface="+mn-lt"/>
              </a:rPr>
              <a:t>utveckla</a:t>
            </a:r>
            <a:r>
              <a:rPr lang="da-DK" sz="1200" dirty="0">
                <a:ea typeface="+mn-lt"/>
                <a:cs typeface="+mn-lt"/>
              </a:rPr>
              <a:t> </a:t>
            </a:r>
            <a:r>
              <a:rPr lang="da-DK" sz="1200" dirty="0" err="1">
                <a:ea typeface="+mn-lt"/>
                <a:cs typeface="+mn-lt"/>
              </a:rPr>
              <a:t>lösningar</a:t>
            </a:r>
            <a:r>
              <a:rPr lang="da-DK" sz="1200" dirty="0">
                <a:ea typeface="+mn-lt"/>
                <a:cs typeface="+mn-lt"/>
              </a:rPr>
              <a:t> som </a:t>
            </a:r>
            <a:r>
              <a:rPr lang="da-DK" sz="1200" dirty="0" err="1">
                <a:ea typeface="+mn-lt"/>
                <a:cs typeface="+mn-lt"/>
              </a:rPr>
              <a:t>adresserar</a:t>
            </a:r>
            <a:r>
              <a:rPr lang="da-DK" sz="1200" dirty="0">
                <a:ea typeface="+mn-lt"/>
                <a:cs typeface="+mn-lt"/>
              </a:rPr>
              <a:t> </a:t>
            </a:r>
            <a:r>
              <a:rPr lang="da-DK" sz="1200" dirty="0" err="1">
                <a:ea typeface="+mn-lt"/>
                <a:cs typeface="+mn-lt"/>
              </a:rPr>
              <a:t>deras</a:t>
            </a:r>
            <a:r>
              <a:rPr lang="da-DK" sz="1200" dirty="0">
                <a:ea typeface="+mn-lt"/>
                <a:cs typeface="+mn-lt"/>
              </a:rPr>
              <a:t> </a:t>
            </a:r>
            <a:r>
              <a:rPr lang="da-DK" sz="1200" dirty="0" err="1">
                <a:ea typeface="+mn-lt"/>
                <a:cs typeface="+mn-lt"/>
              </a:rPr>
              <a:t>dagliga</a:t>
            </a:r>
            <a:r>
              <a:rPr lang="da-DK" sz="1200" dirty="0">
                <a:ea typeface="+mn-lt"/>
                <a:cs typeface="+mn-lt"/>
              </a:rPr>
              <a:t> </a:t>
            </a:r>
            <a:r>
              <a:rPr lang="da-DK" sz="1200" dirty="0" err="1">
                <a:ea typeface="+mn-lt"/>
                <a:cs typeface="+mn-lt"/>
              </a:rPr>
              <a:t>utmaningar</a:t>
            </a:r>
            <a:r>
              <a:rPr lang="da-DK" sz="1200" dirty="0">
                <a:ea typeface="+mn-lt"/>
                <a:cs typeface="+mn-lt"/>
              </a:rPr>
              <a:t>, så </a:t>
            </a:r>
            <a:r>
              <a:rPr lang="da-DK" sz="1200" dirty="0" err="1">
                <a:ea typeface="+mn-lt"/>
                <a:cs typeface="+mn-lt"/>
              </a:rPr>
              <a:t>att</a:t>
            </a:r>
            <a:r>
              <a:rPr lang="da-DK" sz="1200" dirty="0">
                <a:ea typeface="+mn-lt"/>
                <a:cs typeface="+mn-lt"/>
              </a:rPr>
              <a:t> </a:t>
            </a:r>
            <a:r>
              <a:rPr lang="da-DK" sz="1200" dirty="0" err="1">
                <a:ea typeface="+mn-lt"/>
                <a:cs typeface="+mn-lt"/>
              </a:rPr>
              <a:t>deras</a:t>
            </a:r>
            <a:r>
              <a:rPr lang="da-DK" sz="1200" dirty="0">
                <a:ea typeface="+mn-lt"/>
                <a:cs typeface="+mn-lt"/>
              </a:rPr>
              <a:t> livskvalitet </a:t>
            </a:r>
            <a:r>
              <a:rPr lang="da-DK" sz="1200" dirty="0" err="1">
                <a:ea typeface="+mn-lt"/>
                <a:cs typeface="+mn-lt"/>
              </a:rPr>
              <a:t>och</a:t>
            </a:r>
            <a:r>
              <a:rPr lang="da-DK" sz="1200" dirty="0">
                <a:ea typeface="+mn-lt"/>
                <a:cs typeface="+mn-lt"/>
              </a:rPr>
              <a:t> </a:t>
            </a:r>
            <a:r>
              <a:rPr lang="da-DK" sz="1200" dirty="0" err="1">
                <a:ea typeface="+mn-lt"/>
                <a:cs typeface="+mn-lt"/>
              </a:rPr>
              <a:t>självbehärskning</a:t>
            </a:r>
            <a:r>
              <a:rPr lang="da-DK" sz="1200" dirty="0">
                <a:ea typeface="+mn-lt"/>
                <a:cs typeface="+mn-lt"/>
              </a:rPr>
              <a:t> har </a:t>
            </a:r>
            <a:r>
              <a:rPr lang="da-DK" sz="1200" dirty="0" err="1">
                <a:ea typeface="+mn-lt"/>
                <a:cs typeface="+mn-lt"/>
              </a:rPr>
              <a:t>ökat</a:t>
            </a:r>
            <a:r>
              <a:rPr lang="da-DK" sz="1200" dirty="0">
                <a:ea typeface="+mn-lt"/>
                <a:cs typeface="+mn-lt"/>
              </a:rPr>
              <a:t>. </a:t>
            </a:r>
            <a:r>
              <a:rPr lang="da-DK" sz="1200" dirty="0" err="1">
                <a:ea typeface="+mn-lt"/>
                <a:cs typeface="+mn-lt"/>
              </a:rPr>
              <a:t>Samarbetet</a:t>
            </a:r>
            <a:r>
              <a:rPr lang="da-DK" sz="1200" dirty="0">
                <a:ea typeface="+mn-lt"/>
                <a:cs typeface="+mn-lt"/>
              </a:rPr>
              <a:t> har </a:t>
            </a:r>
            <a:r>
              <a:rPr lang="da-DK" sz="1200" dirty="0" err="1">
                <a:ea typeface="+mn-lt"/>
                <a:cs typeface="+mn-lt"/>
              </a:rPr>
              <a:t>lett</a:t>
            </a:r>
            <a:r>
              <a:rPr lang="da-DK" sz="1200" dirty="0">
                <a:ea typeface="+mn-lt"/>
                <a:cs typeface="+mn-lt"/>
              </a:rPr>
              <a:t> till </a:t>
            </a:r>
            <a:r>
              <a:rPr lang="da-DK" sz="1200" dirty="0" err="1">
                <a:ea typeface="+mn-lt"/>
                <a:cs typeface="+mn-lt"/>
              </a:rPr>
              <a:t>att</a:t>
            </a:r>
            <a:r>
              <a:rPr lang="da-DK" sz="1200" dirty="0">
                <a:ea typeface="+mn-lt"/>
                <a:cs typeface="+mn-lt"/>
              </a:rPr>
              <a:t> </a:t>
            </a:r>
            <a:r>
              <a:rPr lang="da-DK" sz="1200" dirty="0" err="1">
                <a:ea typeface="+mn-lt"/>
                <a:cs typeface="+mn-lt"/>
              </a:rPr>
              <a:t>parterna</a:t>
            </a:r>
            <a:r>
              <a:rPr lang="da-DK" sz="1200" dirty="0">
                <a:ea typeface="+mn-lt"/>
                <a:cs typeface="+mn-lt"/>
              </a:rPr>
              <a:t> </a:t>
            </a:r>
            <a:r>
              <a:rPr lang="da-DK" sz="1200" dirty="0" err="1">
                <a:ea typeface="+mn-lt"/>
                <a:cs typeface="+mn-lt"/>
              </a:rPr>
              <a:t>tillsammans</a:t>
            </a:r>
            <a:r>
              <a:rPr lang="da-DK" sz="1200" dirty="0">
                <a:ea typeface="+mn-lt"/>
                <a:cs typeface="+mn-lt"/>
              </a:rPr>
              <a:t> med </a:t>
            </a:r>
            <a:r>
              <a:rPr lang="da-DK" sz="1200" dirty="0" err="1">
                <a:ea typeface="+mn-lt"/>
                <a:cs typeface="+mn-lt"/>
              </a:rPr>
              <a:t>personal</a:t>
            </a:r>
            <a:r>
              <a:rPr lang="da-DK" sz="1200" dirty="0">
                <a:ea typeface="+mn-lt"/>
                <a:cs typeface="+mn-lt"/>
              </a:rPr>
              <a:t> </a:t>
            </a:r>
            <a:r>
              <a:rPr lang="da-DK" sz="1200" dirty="0" err="1">
                <a:ea typeface="+mn-lt"/>
                <a:cs typeface="+mn-lt"/>
              </a:rPr>
              <a:t>och</a:t>
            </a:r>
            <a:r>
              <a:rPr lang="da-DK" sz="1200" dirty="0">
                <a:ea typeface="+mn-lt"/>
                <a:cs typeface="+mn-lt"/>
              </a:rPr>
              <a:t> </a:t>
            </a:r>
            <a:r>
              <a:rPr lang="da-DK" sz="1200" dirty="0" err="1">
                <a:ea typeface="+mn-lt"/>
                <a:cs typeface="+mn-lt"/>
              </a:rPr>
              <a:t>medborgare</a:t>
            </a:r>
            <a:r>
              <a:rPr lang="da-DK" sz="1200" dirty="0">
                <a:ea typeface="+mn-lt"/>
                <a:cs typeface="+mn-lt"/>
              </a:rPr>
              <a:t> </a:t>
            </a:r>
            <a:r>
              <a:rPr lang="da-DK" sz="1200" dirty="0" err="1">
                <a:ea typeface="+mn-lt"/>
                <a:cs typeface="+mn-lt"/>
              </a:rPr>
              <a:t>letat</a:t>
            </a:r>
            <a:r>
              <a:rPr lang="da-DK" sz="1200" dirty="0">
                <a:ea typeface="+mn-lt"/>
                <a:cs typeface="+mn-lt"/>
              </a:rPr>
              <a:t> i området efter cirka 200 </a:t>
            </a:r>
            <a:r>
              <a:rPr lang="da-DK" sz="1200" dirty="0" err="1">
                <a:ea typeface="+mn-lt"/>
                <a:cs typeface="+mn-lt"/>
              </a:rPr>
              <a:t>olika</a:t>
            </a:r>
            <a:r>
              <a:rPr lang="da-DK" sz="1200" dirty="0">
                <a:ea typeface="+mn-lt"/>
                <a:cs typeface="+mn-lt"/>
              </a:rPr>
              <a:t> behov </a:t>
            </a:r>
            <a:r>
              <a:rPr lang="da-DK" sz="1200" dirty="0" err="1">
                <a:ea typeface="+mn-lt"/>
                <a:cs typeface="+mn-lt"/>
              </a:rPr>
              <a:t>och</a:t>
            </a:r>
            <a:r>
              <a:rPr lang="da-DK" sz="1200" dirty="0">
                <a:ea typeface="+mn-lt"/>
                <a:cs typeface="+mn-lt"/>
              </a:rPr>
              <a:t> idéer. </a:t>
            </a:r>
            <a:r>
              <a:rPr lang="da-DK" sz="1200" dirty="0" err="1">
                <a:ea typeface="+mn-lt"/>
                <a:cs typeface="+mn-lt"/>
              </a:rPr>
              <a:t>Utifrån</a:t>
            </a:r>
            <a:r>
              <a:rPr lang="da-DK" sz="1200" dirty="0">
                <a:ea typeface="+mn-lt"/>
                <a:cs typeface="+mn-lt"/>
              </a:rPr>
              <a:t> </a:t>
            </a:r>
            <a:r>
              <a:rPr lang="da-DK" sz="1200" dirty="0" err="1">
                <a:ea typeface="+mn-lt"/>
                <a:cs typeface="+mn-lt"/>
              </a:rPr>
              <a:t>detta</a:t>
            </a:r>
            <a:r>
              <a:rPr lang="da-DK" sz="1200" dirty="0">
                <a:ea typeface="+mn-lt"/>
                <a:cs typeface="+mn-lt"/>
              </a:rPr>
              <a:t> har det </a:t>
            </a:r>
            <a:r>
              <a:rPr lang="da-DK" sz="1200" dirty="0" err="1">
                <a:ea typeface="+mn-lt"/>
                <a:cs typeface="+mn-lt"/>
              </a:rPr>
              <a:t>arbetats</a:t>
            </a:r>
            <a:r>
              <a:rPr lang="da-DK" sz="1200" dirty="0">
                <a:ea typeface="+mn-lt"/>
                <a:cs typeface="+mn-lt"/>
              </a:rPr>
              <a:t> med ca. 100 </a:t>
            </a:r>
            <a:r>
              <a:rPr lang="da-DK" sz="1200" dirty="0" err="1">
                <a:ea typeface="+mn-lt"/>
                <a:cs typeface="+mn-lt"/>
              </a:rPr>
              <a:t>olika</a:t>
            </a:r>
            <a:r>
              <a:rPr lang="da-DK" sz="1200" dirty="0">
                <a:ea typeface="+mn-lt"/>
                <a:cs typeface="+mn-lt"/>
              </a:rPr>
              <a:t> prototyper som har </a:t>
            </a:r>
            <a:r>
              <a:rPr lang="da-DK" sz="1200" dirty="0" err="1">
                <a:ea typeface="+mn-lt"/>
                <a:cs typeface="+mn-lt"/>
              </a:rPr>
              <a:t>testats</a:t>
            </a:r>
            <a:r>
              <a:rPr lang="da-DK" sz="1200" dirty="0">
                <a:ea typeface="+mn-lt"/>
                <a:cs typeface="+mn-lt"/>
              </a:rPr>
              <a:t>.</a:t>
            </a:r>
            <a:endParaRPr lang="da-DK" sz="1200" dirty="0">
              <a:cs typeface="Arial" panose="020B0604020202020204"/>
            </a:endParaRPr>
          </a:p>
          <a:p>
            <a:pPr marL="0" indent="0">
              <a:lnSpc>
                <a:spcPct val="150000"/>
              </a:lnSpc>
              <a:buNone/>
            </a:pPr>
            <a:endParaRPr lang="da-DK" sz="1200" dirty="0">
              <a:ea typeface="+mn-lt"/>
              <a:cs typeface="+mn-lt"/>
            </a:endParaRPr>
          </a:p>
          <a:p>
            <a:pPr marL="0" indent="0">
              <a:lnSpc>
                <a:spcPct val="150000"/>
              </a:lnSpc>
              <a:buNone/>
            </a:pPr>
            <a:endParaRPr lang="da-DK" sz="1200" dirty="0">
              <a:ea typeface="+mn-lt"/>
              <a:cs typeface="+mn-lt"/>
            </a:endParaRPr>
          </a:p>
          <a:p>
            <a:pPr marL="0" indent="0">
              <a:lnSpc>
                <a:spcPct val="150000"/>
              </a:lnSpc>
              <a:buNone/>
            </a:pPr>
            <a:r>
              <a:rPr lang="da-DK" sz="1200" b="1" dirty="0">
                <a:ea typeface="+mn-lt"/>
                <a:cs typeface="+mn-lt"/>
              </a:rPr>
              <a:t>Teknik med stor potential</a:t>
            </a:r>
            <a:endParaRPr lang="da-DK" sz="1200" dirty="0">
              <a:ea typeface="+mn-lt"/>
              <a:cs typeface="+mn-lt"/>
            </a:endParaRPr>
          </a:p>
          <a:p>
            <a:pPr marL="0" indent="0">
              <a:lnSpc>
                <a:spcPct val="150000"/>
              </a:lnSpc>
              <a:buNone/>
            </a:pPr>
            <a:r>
              <a:rPr lang="da-DK" sz="1200" dirty="0">
                <a:ea typeface="+mn-lt"/>
                <a:cs typeface="+mn-lt"/>
              </a:rPr>
              <a:t>3D-printing </a:t>
            </a:r>
            <a:r>
              <a:rPr lang="da-DK" sz="1200" dirty="0" err="1">
                <a:ea typeface="+mn-lt"/>
                <a:cs typeface="+mn-lt"/>
              </a:rPr>
              <a:t>är</a:t>
            </a:r>
            <a:r>
              <a:rPr lang="da-DK" sz="1200" dirty="0">
                <a:ea typeface="+mn-lt"/>
                <a:cs typeface="+mn-lt"/>
              </a:rPr>
              <a:t> en effektiv teknik </a:t>
            </a:r>
            <a:r>
              <a:rPr lang="da-DK" sz="1200" dirty="0" err="1">
                <a:ea typeface="+mn-lt"/>
                <a:cs typeface="+mn-lt"/>
              </a:rPr>
              <a:t>för</a:t>
            </a:r>
            <a:r>
              <a:rPr lang="da-DK" sz="1200" dirty="0">
                <a:ea typeface="+mn-lt"/>
                <a:cs typeface="+mn-lt"/>
              </a:rPr>
              <a:t> </a:t>
            </a:r>
            <a:r>
              <a:rPr lang="da-DK" sz="1200" dirty="0" err="1">
                <a:ea typeface="+mn-lt"/>
                <a:cs typeface="+mn-lt"/>
              </a:rPr>
              <a:t>att</a:t>
            </a:r>
            <a:r>
              <a:rPr lang="da-DK" sz="1200" dirty="0">
                <a:ea typeface="+mn-lt"/>
                <a:cs typeface="+mn-lt"/>
              </a:rPr>
              <a:t> </a:t>
            </a:r>
            <a:r>
              <a:rPr lang="da-DK" sz="1200" dirty="0" err="1">
                <a:ea typeface="+mn-lt"/>
                <a:cs typeface="+mn-lt"/>
              </a:rPr>
              <a:t>snabbt</a:t>
            </a:r>
            <a:r>
              <a:rPr lang="da-DK" sz="1200" dirty="0">
                <a:ea typeface="+mn-lt"/>
                <a:cs typeface="+mn-lt"/>
              </a:rPr>
              <a:t> </a:t>
            </a:r>
            <a:r>
              <a:rPr lang="da-DK" sz="1200" dirty="0" err="1">
                <a:ea typeface="+mn-lt"/>
                <a:cs typeface="+mn-lt"/>
              </a:rPr>
              <a:t>visualisera</a:t>
            </a:r>
            <a:r>
              <a:rPr lang="da-DK" sz="1200" dirty="0">
                <a:ea typeface="+mn-lt"/>
                <a:cs typeface="+mn-lt"/>
              </a:rPr>
              <a:t> idéer till </a:t>
            </a:r>
            <a:r>
              <a:rPr lang="da-DK" sz="1200" dirty="0" err="1">
                <a:ea typeface="+mn-lt"/>
                <a:cs typeface="+mn-lt"/>
              </a:rPr>
              <a:t>fysiska</a:t>
            </a:r>
            <a:r>
              <a:rPr lang="da-DK" sz="1200" dirty="0">
                <a:ea typeface="+mn-lt"/>
                <a:cs typeface="+mn-lt"/>
              </a:rPr>
              <a:t> produkter, så </a:t>
            </a:r>
            <a:r>
              <a:rPr lang="da-DK" sz="1200" dirty="0" err="1">
                <a:ea typeface="+mn-lt"/>
                <a:cs typeface="+mn-lt"/>
              </a:rPr>
              <a:t>att</a:t>
            </a:r>
            <a:r>
              <a:rPr lang="da-DK" sz="1200" dirty="0">
                <a:ea typeface="+mn-lt"/>
                <a:cs typeface="+mn-lt"/>
              </a:rPr>
              <a:t> du kan </a:t>
            </a:r>
            <a:r>
              <a:rPr lang="da-DK" sz="1200" dirty="0" err="1">
                <a:ea typeface="+mn-lt"/>
                <a:cs typeface="+mn-lt"/>
              </a:rPr>
              <a:t>avgöra</a:t>
            </a:r>
            <a:r>
              <a:rPr lang="da-DK" sz="1200" dirty="0">
                <a:ea typeface="+mn-lt"/>
                <a:cs typeface="+mn-lt"/>
              </a:rPr>
              <a:t> om </a:t>
            </a:r>
            <a:r>
              <a:rPr lang="da-DK" sz="1200" dirty="0" err="1">
                <a:ea typeface="+mn-lt"/>
                <a:cs typeface="+mn-lt"/>
              </a:rPr>
              <a:t>lösningen</a:t>
            </a:r>
            <a:r>
              <a:rPr lang="da-DK" sz="1200" dirty="0">
                <a:ea typeface="+mn-lt"/>
                <a:cs typeface="+mn-lt"/>
              </a:rPr>
              <a:t> </a:t>
            </a:r>
            <a:r>
              <a:rPr lang="da-DK" sz="1200" dirty="0" err="1">
                <a:ea typeface="+mn-lt"/>
                <a:cs typeface="+mn-lt"/>
              </a:rPr>
              <a:t>är</a:t>
            </a:r>
            <a:r>
              <a:rPr lang="da-DK" sz="1200" dirty="0">
                <a:ea typeface="+mn-lt"/>
                <a:cs typeface="+mn-lt"/>
              </a:rPr>
              <a:t> </a:t>
            </a:r>
            <a:r>
              <a:rPr lang="da-DK" sz="1200" dirty="0" err="1">
                <a:ea typeface="+mn-lt"/>
                <a:cs typeface="+mn-lt"/>
              </a:rPr>
              <a:t>värd</a:t>
            </a:r>
            <a:r>
              <a:rPr lang="da-DK" sz="1200" dirty="0">
                <a:ea typeface="+mn-lt"/>
                <a:cs typeface="+mn-lt"/>
              </a:rPr>
              <a:t> </a:t>
            </a:r>
            <a:r>
              <a:rPr lang="da-DK" sz="1200" dirty="0" err="1">
                <a:ea typeface="+mn-lt"/>
                <a:cs typeface="+mn-lt"/>
              </a:rPr>
              <a:t>att</a:t>
            </a:r>
            <a:r>
              <a:rPr lang="da-DK" sz="1200" dirty="0">
                <a:ea typeface="+mn-lt"/>
                <a:cs typeface="+mn-lt"/>
              </a:rPr>
              <a:t> </a:t>
            </a:r>
            <a:r>
              <a:rPr lang="da-DK" sz="1200" dirty="0" err="1">
                <a:ea typeface="+mn-lt"/>
                <a:cs typeface="+mn-lt"/>
              </a:rPr>
              <a:t>jobba</a:t>
            </a:r>
            <a:r>
              <a:rPr lang="da-DK" sz="1200" dirty="0">
                <a:ea typeface="+mn-lt"/>
                <a:cs typeface="+mn-lt"/>
              </a:rPr>
              <a:t> på. Det </a:t>
            </a:r>
            <a:r>
              <a:rPr lang="da-DK" sz="1200" dirty="0" err="1">
                <a:ea typeface="+mn-lt"/>
                <a:cs typeface="+mn-lt"/>
              </a:rPr>
              <a:t>är</a:t>
            </a:r>
            <a:r>
              <a:rPr lang="da-DK" sz="1200" dirty="0">
                <a:ea typeface="+mn-lt"/>
                <a:cs typeface="+mn-lt"/>
              </a:rPr>
              <a:t> </a:t>
            </a:r>
            <a:r>
              <a:rPr lang="da-DK" sz="1200" dirty="0" err="1">
                <a:ea typeface="+mn-lt"/>
                <a:cs typeface="+mn-lt"/>
              </a:rPr>
              <a:t>också</a:t>
            </a:r>
            <a:r>
              <a:rPr lang="da-DK" sz="1200" dirty="0">
                <a:ea typeface="+mn-lt"/>
                <a:cs typeface="+mn-lt"/>
              </a:rPr>
              <a:t> en teknik som kan </a:t>
            </a:r>
            <a:r>
              <a:rPr lang="da-DK" sz="1200" dirty="0" err="1">
                <a:ea typeface="+mn-lt"/>
                <a:cs typeface="+mn-lt"/>
              </a:rPr>
              <a:t>hjälpa</a:t>
            </a:r>
            <a:r>
              <a:rPr lang="da-DK" sz="1200" dirty="0">
                <a:ea typeface="+mn-lt"/>
                <a:cs typeface="+mn-lt"/>
              </a:rPr>
              <a:t> till </a:t>
            </a:r>
            <a:r>
              <a:rPr lang="da-DK" sz="1200" dirty="0" err="1">
                <a:ea typeface="+mn-lt"/>
                <a:cs typeface="+mn-lt"/>
              </a:rPr>
              <a:t>att</a:t>
            </a:r>
            <a:r>
              <a:rPr lang="da-DK" sz="1200" dirty="0">
                <a:ea typeface="+mn-lt"/>
                <a:cs typeface="+mn-lt"/>
              </a:rPr>
              <a:t> </a:t>
            </a:r>
            <a:r>
              <a:rPr lang="da-DK" sz="1200" dirty="0" err="1">
                <a:ea typeface="+mn-lt"/>
                <a:cs typeface="+mn-lt"/>
              </a:rPr>
              <a:t>övervinna</a:t>
            </a:r>
            <a:r>
              <a:rPr lang="da-DK" sz="1200" dirty="0">
                <a:ea typeface="+mn-lt"/>
                <a:cs typeface="+mn-lt"/>
              </a:rPr>
              <a:t> de </a:t>
            </a:r>
            <a:r>
              <a:rPr lang="da-DK" sz="1200" dirty="0" err="1">
                <a:ea typeface="+mn-lt"/>
                <a:cs typeface="+mn-lt"/>
              </a:rPr>
              <a:t>utmaningar</a:t>
            </a:r>
            <a:r>
              <a:rPr lang="da-DK" sz="1200" dirty="0">
                <a:ea typeface="+mn-lt"/>
                <a:cs typeface="+mn-lt"/>
              </a:rPr>
              <a:t> som </a:t>
            </a:r>
            <a:r>
              <a:rPr lang="da-DK" sz="1200" dirty="0" err="1">
                <a:ea typeface="+mn-lt"/>
                <a:cs typeface="+mn-lt"/>
              </a:rPr>
              <a:t>många</a:t>
            </a:r>
            <a:r>
              <a:rPr lang="da-DK" sz="1200" dirty="0">
                <a:ea typeface="+mn-lt"/>
                <a:cs typeface="+mn-lt"/>
              </a:rPr>
              <a:t> innovationsprojekt </a:t>
            </a:r>
            <a:r>
              <a:rPr lang="da-DK" sz="1200" dirty="0" err="1">
                <a:ea typeface="+mn-lt"/>
                <a:cs typeface="+mn-lt"/>
              </a:rPr>
              <a:t>möter</a:t>
            </a:r>
            <a:r>
              <a:rPr lang="da-DK" sz="1200" dirty="0">
                <a:ea typeface="+mn-lt"/>
                <a:cs typeface="+mn-lt"/>
              </a:rPr>
              <a:t>: Hur går man </a:t>
            </a:r>
            <a:r>
              <a:rPr lang="da-DK" sz="1200" dirty="0" err="1">
                <a:ea typeface="+mn-lt"/>
                <a:cs typeface="+mn-lt"/>
              </a:rPr>
              <a:t>från</a:t>
            </a:r>
            <a:r>
              <a:rPr lang="da-DK" sz="1200" dirty="0">
                <a:ea typeface="+mn-lt"/>
                <a:cs typeface="+mn-lt"/>
              </a:rPr>
              <a:t> en </a:t>
            </a:r>
            <a:r>
              <a:rPr lang="da-DK" sz="1200" dirty="0" err="1">
                <a:ea typeface="+mn-lt"/>
                <a:cs typeface="+mn-lt"/>
              </a:rPr>
              <a:t>bra</a:t>
            </a:r>
            <a:r>
              <a:rPr lang="da-DK" sz="1200" dirty="0">
                <a:ea typeface="+mn-lt"/>
                <a:cs typeface="+mn-lt"/>
              </a:rPr>
              <a:t> idé till en </a:t>
            </a:r>
            <a:r>
              <a:rPr lang="da-DK" sz="1200" dirty="0" err="1">
                <a:ea typeface="+mn-lt"/>
                <a:cs typeface="+mn-lt"/>
              </a:rPr>
              <a:t>lösning</a:t>
            </a:r>
            <a:r>
              <a:rPr lang="da-DK" sz="1200" dirty="0">
                <a:ea typeface="+mn-lt"/>
                <a:cs typeface="+mn-lt"/>
              </a:rPr>
              <a:t>. </a:t>
            </a:r>
          </a:p>
          <a:p>
            <a:pPr marL="0" indent="0">
              <a:lnSpc>
                <a:spcPct val="150000"/>
              </a:lnSpc>
              <a:buNone/>
            </a:pPr>
            <a:r>
              <a:rPr lang="da-DK" sz="1200" dirty="0">
                <a:ea typeface="+mn-lt"/>
                <a:cs typeface="+mn-lt"/>
              </a:rPr>
              <a:t>Det </a:t>
            </a:r>
            <a:r>
              <a:rPr lang="da-DK" sz="1200" dirty="0" err="1">
                <a:ea typeface="+mn-lt"/>
                <a:cs typeface="+mn-lt"/>
              </a:rPr>
              <a:t>är</a:t>
            </a:r>
            <a:r>
              <a:rPr lang="da-DK" sz="1200" dirty="0">
                <a:ea typeface="+mn-lt"/>
                <a:cs typeface="+mn-lt"/>
              </a:rPr>
              <a:t> </a:t>
            </a:r>
            <a:r>
              <a:rPr lang="da-DK" sz="1200" dirty="0" err="1">
                <a:ea typeface="+mn-lt"/>
                <a:cs typeface="+mn-lt"/>
              </a:rPr>
              <a:t>starkt</a:t>
            </a:r>
            <a:r>
              <a:rPr lang="da-DK" sz="1200" dirty="0">
                <a:ea typeface="+mn-lt"/>
                <a:cs typeface="+mn-lt"/>
              </a:rPr>
              <a:t> </a:t>
            </a:r>
            <a:r>
              <a:rPr lang="da-DK" sz="1200" dirty="0" err="1">
                <a:ea typeface="+mn-lt"/>
                <a:cs typeface="+mn-lt"/>
              </a:rPr>
              <a:t>gynnsamt</a:t>
            </a:r>
            <a:r>
              <a:rPr lang="da-DK" sz="1200" dirty="0">
                <a:ea typeface="+mn-lt"/>
                <a:cs typeface="+mn-lt"/>
              </a:rPr>
              <a:t> </a:t>
            </a:r>
            <a:r>
              <a:rPr lang="da-DK" sz="1200" dirty="0" err="1">
                <a:ea typeface="+mn-lt"/>
                <a:cs typeface="+mn-lt"/>
              </a:rPr>
              <a:t>för</a:t>
            </a:r>
            <a:r>
              <a:rPr lang="da-DK" sz="1200" dirty="0">
                <a:ea typeface="+mn-lt"/>
                <a:cs typeface="+mn-lt"/>
              </a:rPr>
              <a:t> innovationskulturen i en organisation, </a:t>
            </a:r>
            <a:r>
              <a:rPr lang="da-DK" sz="1200" dirty="0" err="1">
                <a:ea typeface="+mn-lt"/>
                <a:cs typeface="+mn-lt"/>
              </a:rPr>
              <a:t>att</a:t>
            </a:r>
            <a:r>
              <a:rPr lang="da-DK" sz="1200" dirty="0">
                <a:ea typeface="+mn-lt"/>
                <a:cs typeface="+mn-lt"/>
              </a:rPr>
              <a:t> man som </a:t>
            </a:r>
            <a:r>
              <a:rPr lang="da-DK" sz="1200" dirty="0" err="1">
                <a:ea typeface="+mn-lt"/>
                <a:cs typeface="+mn-lt"/>
              </a:rPr>
              <a:t>idéhållare</a:t>
            </a:r>
            <a:r>
              <a:rPr lang="da-DK" sz="1200" dirty="0">
                <a:ea typeface="+mn-lt"/>
                <a:cs typeface="+mn-lt"/>
              </a:rPr>
              <a:t> kan "se" </a:t>
            </a:r>
            <a:r>
              <a:rPr lang="da-DK" sz="1200" dirty="0" err="1">
                <a:ea typeface="+mn-lt"/>
                <a:cs typeface="+mn-lt"/>
              </a:rPr>
              <a:t>att</a:t>
            </a:r>
            <a:r>
              <a:rPr lang="da-DK" sz="1200" dirty="0">
                <a:ea typeface="+mn-lt"/>
                <a:cs typeface="+mn-lt"/>
              </a:rPr>
              <a:t> den idé man har kan </a:t>
            </a:r>
            <a:r>
              <a:rPr lang="da-DK" sz="1200" dirty="0" err="1">
                <a:ea typeface="+mn-lt"/>
                <a:cs typeface="+mn-lt"/>
              </a:rPr>
              <a:t>manifestera</a:t>
            </a:r>
            <a:r>
              <a:rPr lang="da-DK" sz="1200" dirty="0">
                <a:ea typeface="+mn-lt"/>
                <a:cs typeface="+mn-lt"/>
              </a:rPr>
              <a:t> sig. </a:t>
            </a:r>
            <a:r>
              <a:rPr lang="da-DK" sz="1200" dirty="0" err="1">
                <a:ea typeface="+mn-lt"/>
                <a:cs typeface="+mn-lt"/>
              </a:rPr>
              <a:t>Detta</a:t>
            </a:r>
            <a:r>
              <a:rPr lang="da-DK" sz="1200" dirty="0">
                <a:ea typeface="+mn-lt"/>
                <a:cs typeface="+mn-lt"/>
              </a:rPr>
              <a:t> leder </a:t>
            </a:r>
            <a:r>
              <a:rPr lang="da-DK" sz="1200" dirty="0" err="1">
                <a:ea typeface="+mn-lt"/>
                <a:cs typeface="+mn-lt"/>
              </a:rPr>
              <a:t>undantagslöst</a:t>
            </a:r>
            <a:r>
              <a:rPr lang="da-DK" sz="1200" dirty="0">
                <a:ea typeface="+mn-lt"/>
                <a:cs typeface="+mn-lt"/>
              </a:rPr>
              <a:t> till </a:t>
            </a:r>
            <a:r>
              <a:rPr lang="da-DK" sz="1200" dirty="0" err="1">
                <a:ea typeface="+mn-lt"/>
                <a:cs typeface="+mn-lt"/>
              </a:rPr>
              <a:t>nya</a:t>
            </a:r>
            <a:r>
              <a:rPr lang="da-DK" sz="1200" dirty="0">
                <a:ea typeface="+mn-lt"/>
                <a:cs typeface="+mn-lt"/>
              </a:rPr>
              <a:t> idéer - både av den </a:t>
            </a:r>
            <a:r>
              <a:rPr lang="da-DK" sz="1200" dirty="0" err="1">
                <a:ea typeface="+mn-lt"/>
                <a:cs typeface="+mn-lt"/>
              </a:rPr>
              <a:t>typ</a:t>
            </a:r>
            <a:r>
              <a:rPr lang="da-DK" sz="1200" dirty="0">
                <a:ea typeface="+mn-lt"/>
                <a:cs typeface="+mn-lt"/>
              </a:rPr>
              <a:t> som kan </a:t>
            </a:r>
            <a:r>
              <a:rPr lang="da-DK" sz="1200" dirty="0" err="1">
                <a:ea typeface="+mn-lt"/>
                <a:cs typeface="+mn-lt"/>
              </a:rPr>
              <a:t>tryckas</a:t>
            </a:r>
            <a:r>
              <a:rPr lang="da-DK" sz="1200" dirty="0">
                <a:ea typeface="+mn-lt"/>
                <a:cs typeface="+mn-lt"/>
              </a:rPr>
              <a:t> - men </a:t>
            </a:r>
            <a:r>
              <a:rPr lang="da-DK" sz="1200" dirty="0" err="1">
                <a:ea typeface="+mn-lt"/>
                <a:cs typeface="+mn-lt"/>
              </a:rPr>
              <a:t>också</a:t>
            </a:r>
            <a:r>
              <a:rPr lang="da-DK" sz="1200" dirty="0">
                <a:ea typeface="+mn-lt"/>
                <a:cs typeface="+mn-lt"/>
              </a:rPr>
              <a:t> idéer av </a:t>
            </a:r>
            <a:r>
              <a:rPr lang="da-DK" sz="1200" dirty="0" err="1">
                <a:ea typeface="+mn-lt"/>
                <a:cs typeface="+mn-lt"/>
              </a:rPr>
              <a:t>mer</a:t>
            </a:r>
            <a:r>
              <a:rPr lang="da-DK" sz="1200" dirty="0">
                <a:ea typeface="+mn-lt"/>
                <a:cs typeface="+mn-lt"/>
              </a:rPr>
              <a:t> </a:t>
            </a:r>
            <a:r>
              <a:rPr lang="da-DK" sz="1200" dirty="0" err="1">
                <a:ea typeface="+mn-lt"/>
                <a:cs typeface="+mn-lt"/>
              </a:rPr>
              <a:t>processuell</a:t>
            </a:r>
            <a:r>
              <a:rPr lang="da-DK" sz="1200" dirty="0">
                <a:ea typeface="+mn-lt"/>
                <a:cs typeface="+mn-lt"/>
              </a:rPr>
              <a:t> </a:t>
            </a:r>
            <a:r>
              <a:rPr lang="da-DK" sz="1200" dirty="0" err="1">
                <a:ea typeface="+mn-lt"/>
                <a:cs typeface="+mn-lt"/>
              </a:rPr>
              <a:t>karaktär</a:t>
            </a:r>
            <a:r>
              <a:rPr lang="da-DK" sz="1200" dirty="0">
                <a:ea typeface="+mn-lt"/>
                <a:cs typeface="+mn-lt"/>
              </a:rPr>
              <a:t>. </a:t>
            </a:r>
            <a:r>
              <a:rPr lang="da-DK" sz="1200" dirty="0" err="1">
                <a:ea typeface="+mn-lt"/>
                <a:cs typeface="+mn-lt"/>
              </a:rPr>
              <a:t>Sett</a:t>
            </a:r>
            <a:r>
              <a:rPr lang="da-DK" sz="1200" dirty="0">
                <a:ea typeface="+mn-lt"/>
                <a:cs typeface="+mn-lt"/>
              </a:rPr>
              <a:t> på det </a:t>
            </a:r>
            <a:r>
              <a:rPr lang="da-DK" sz="1200" dirty="0" err="1">
                <a:ea typeface="+mn-lt"/>
                <a:cs typeface="+mn-lt"/>
              </a:rPr>
              <a:t>sättet</a:t>
            </a:r>
            <a:r>
              <a:rPr lang="da-DK" sz="1200" dirty="0">
                <a:ea typeface="+mn-lt"/>
                <a:cs typeface="+mn-lt"/>
              </a:rPr>
              <a:t> </a:t>
            </a:r>
            <a:r>
              <a:rPr lang="da-DK" sz="1200" dirty="0" err="1">
                <a:ea typeface="+mn-lt"/>
                <a:cs typeface="+mn-lt"/>
              </a:rPr>
              <a:t>är</a:t>
            </a:r>
            <a:r>
              <a:rPr lang="da-DK" sz="1200" dirty="0">
                <a:ea typeface="+mn-lt"/>
                <a:cs typeface="+mn-lt"/>
              </a:rPr>
              <a:t> </a:t>
            </a:r>
            <a:r>
              <a:rPr lang="da-DK" sz="1200" dirty="0" err="1">
                <a:ea typeface="+mn-lt"/>
                <a:cs typeface="+mn-lt"/>
              </a:rPr>
              <a:t>tekniken</a:t>
            </a:r>
            <a:r>
              <a:rPr lang="da-DK" sz="1200" dirty="0">
                <a:ea typeface="+mn-lt"/>
                <a:cs typeface="+mn-lt"/>
              </a:rPr>
              <a:t> </a:t>
            </a:r>
            <a:r>
              <a:rPr lang="da-DK" sz="1200" dirty="0" err="1">
                <a:ea typeface="+mn-lt"/>
                <a:cs typeface="+mn-lt"/>
              </a:rPr>
              <a:t>ett</a:t>
            </a:r>
            <a:r>
              <a:rPr lang="da-DK" sz="1200" dirty="0">
                <a:ea typeface="+mn-lt"/>
                <a:cs typeface="+mn-lt"/>
              </a:rPr>
              <a:t> </a:t>
            </a:r>
            <a:r>
              <a:rPr lang="da-DK" sz="1200" dirty="0" err="1">
                <a:ea typeface="+mn-lt"/>
                <a:cs typeface="+mn-lt"/>
              </a:rPr>
              <a:t>viktigt</a:t>
            </a:r>
            <a:r>
              <a:rPr lang="da-DK" sz="1200" dirty="0">
                <a:ea typeface="+mn-lt"/>
                <a:cs typeface="+mn-lt"/>
              </a:rPr>
              <a:t> </a:t>
            </a:r>
            <a:r>
              <a:rPr lang="da-DK" sz="1200" dirty="0" err="1">
                <a:ea typeface="+mn-lt"/>
                <a:cs typeface="+mn-lt"/>
              </a:rPr>
              <a:t>verktyg</a:t>
            </a:r>
            <a:r>
              <a:rPr lang="da-DK" sz="1200" dirty="0">
                <a:ea typeface="+mn-lt"/>
                <a:cs typeface="+mn-lt"/>
              </a:rPr>
              <a:t> </a:t>
            </a:r>
            <a:r>
              <a:rPr lang="da-DK" sz="1200" dirty="0" err="1">
                <a:ea typeface="+mn-lt"/>
                <a:cs typeface="+mn-lt"/>
              </a:rPr>
              <a:t>för</a:t>
            </a:r>
            <a:r>
              <a:rPr lang="da-DK" sz="1200" dirty="0">
                <a:ea typeface="+mn-lt"/>
                <a:cs typeface="+mn-lt"/>
              </a:rPr>
              <a:t> </a:t>
            </a:r>
            <a:r>
              <a:rPr lang="da-DK" sz="1200" dirty="0" err="1">
                <a:ea typeface="+mn-lt"/>
                <a:cs typeface="+mn-lt"/>
              </a:rPr>
              <a:t>användarinvolvering</a:t>
            </a:r>
            <a:r>
              <a:rPr lang="da-DK" sz="1200" dirty="0">
                <a:ea typeface="+mn-lt"/>
                <a:cs typeface="+mn-lt"/>
              </a:rPr>
              <a:t>.</a:t>
            </a:r>
            <a:endParaRPr lang="da-DK" sz="1200" dirty="0">
              <a:cs typeface="Arial" panose="020B0604020202020204"/>
            </a:endParaRPr>
          </a:p>
        </p:txBody>
      </p:sp>
      <p:sp>
        <p:nvSpPr>
          <p:cNvPr id="4" name="Rubrik 1">
            <a:extLst>
              <a:ext uri="{FF2B5EF4-FFF2-40B4-BE49-F238E27FC236}">
                <a16:creationId xmlns:a16="http://schemas.microsoft.com/office/drawing/2014/main" id="{0E420E27-FB71-96C0-01F2-F3A750D556DA}"/>
              </a:ext>
            </a:extLst>
          </p:cNvPr>
          <p:cNvSpPr txBox="1">
            <a:spLocks/>
          </p:cNvSpPr>
          <p:nvPr/>
        </p:nvSpPr>
        <p:spPr>
          <a:xfrm>
            <a:off x="0" y="0"/>
            <a:ext cx="2563576" cy="365760"/>
          </a:xfrm>
          <a:prstGeom prst="rect">
            <a:avLst/>
          </a:prstGeom>
          <a:solidFill>
            <a:schemeClr val="accent1"/>
          </a:solidFill>
        </p:spPr>
        <p:txBody>
          <a:bodyPr vert="horz" lIns="91440" tIns="45720" rIns="91440" bIns="45720" rtlCol="0" anchor="ctr">
            <a:normAutofit fontScale="85000" lnSpcReduction="1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spcAft>
                <a:spcPts val="600"/>
              </a:spcAft>
            </a:pPr>
            <a:r>
              <a:rPr lang="sv-SE" sz="1400" dirty="0">
                <a:solidFill>
                  <a:schemeClr val="bg1"/>
                </a:solidFill>
                <a:latin typeface="+mn-lt"/>
              </a:rPr>
              <a:t>ANÄNDARDRIVEN INNOVATION</a:t>
            </a:r>
          </a:p>
        </p:txBody>
      </p:sp>
    </p:spTree>
    <p:extLst>
      <p:ext uri="{BB962C8B-B14F-4D97-AF65-F5344CB8AC3E}">
        <p14:creationId xmlns:p14="http://schemas.microsoft.com/office/powerpoint/2010/main" val="131108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a:bodyPr>
          <a:lstStyle/>
          <a:p>
            <a:pPr defTabSz="914400"/>
            <a:r>
              <a:rPr lang="en-US" sz="5400" dirty="0">
                <a:solidFill>
                  <a:schemeClr val="bg1"/>
                </a:solidFill>
              </a:rPr>
              <a:t>Rehab Lab</a:t>
            </a:r>
            <a:br>
              <a:rPr lang="en-US" sz="5400" dirty="0">
                <a:solidFill>
                  <a:schemeClr val="bg1"/>
                </a:solidFill>
              </a:rPr>
            </a:br>
            <a:r>
              <a:rPr lang="en-US" sz="5400" dirty="0" err="1">
                <a:solidFill>
                  <a:schemeClr val="bg1"/>
                </a:solidFill>
              </a:rPr>
              <a:t>Användardriven</a:t>
            </a:r>
            <a:r>
              <a:rPr lang="en-US" sz="5400" dirty="0">
                <a:solidFill>
                  <a:schemeClr val="bg1"/>
                </a:solidFill>
              </a:rPr>
              <a:t> Innovation</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5328086" cy="3317076"/>
          </a:xfrm>
          <a:prstGeom prst="rect">
            <a:avLst/>
          </a:prstGeom>
        </p:spPr>
        <p:txBody>
          <a:bodyPr vert="horz" lIns="91440" tIns="45720" rIns="91440" bIns="45720" rtlCol="0" anchor="t">
            <a:normAutofit/>
          </a:bodyPr>
          <a:lstStyle/>
          <a:p>
            <a:pPr defTabSz="914400">
              <a:lnSpc>
                <a:spcPct val="150000"/>
              </a:lnSpc>
              <a:spcAft>
                <a:spcPts val="600"/>
              </a:spcAft>
            </a:pPr>
            <a:r>
              <a:rPr lang="en-US" sz="1600" dirty="0">
                <a:solidFill>
                  <a:srgbClr val="FFFFFF"/>
                </a:solidFill>
                <a:ea typeface="+mn-lt"/>
                <a:cs typeface="+mn-lt"/>
              </a:rPr>
              <a:t>Rehab Lab | 3D-printing av </a:t>
            </a:r>
            <a:r>
              <a:rPr lang="en-US" sz="1600" dirty="0" err="1">
                <a:solidFill>
                  <a:srgbClr val="FFFFFF"/>
                </a:solidFill>
                <a:ea typeface="+mn-lt"/>
                <a:cs typeface="+mn-lt"/>
              </a:rPr>
              <a:t>hjälpmedel</a:t>
            </a:r>
            <a:r>
              <a:rPr lang="en-US" sz="1600" dirty="0">
                <a:solidFill>
                  <a:srgbClr val="FFFFFF"/>
                </a:solidFill>
                <a:ea typeface="+mn-lt"/>
                <a:cs typeface="+mn-lt"/>
              </a:rPr>
              <a:t> </a:t>
            </a:r>
            <a:r>
              <a:rPr lang="en-US" sz="1600" dirty="0" err="1">
                <a:solidFill>
                  <a:srgbClr val="FFFFFF"/>
                </a:solidFill>
                <a:ea typeface="+mn-lt"/>
                <a:cs typeface="+mn-lt"/>
              </a:rPr>
              <a:t>är</a:t>
            </a:r>
            <a:r>
              <a:rPr lang="en-US" sz="1600" dirty="0">
                <a:solidFill>
                  <a:srgbClr val="FFFFFF"/>
                </a:solidFill>
                <a:ea typeface="+mn-lt"/>
                <a:cs typeface="+mn-lt"/>
              </a:rPr>
              <a:t> </a:t>
            </a:r>
            <a:r>
              <a:rPr lang="en-US" sz="1600" dirty="0" err="1">
                <a:solidFill>
                  <a:srgbClr val="FFFFFF"/>
                </a:solidFill>
                <a:ea typeface="+mn-lt"/>
                <a:cs typeface="+mn-lt"/>
              </a:rPr>
              <a:t>en</a:t>
            </a:r>
            <a:r>
              <a:rPr lang="en-US" sz="1600" dirty="0">
                <a:solidFill>
                  <a:srgbClr val="FFFFFF"/>
                </a:solidFill>
                <a:ea typeface="+mn-lt"/>
                <a:cs typeface="+mn-lt"/>
              </a:rPr>
              <a:t> </a:t>
            </a:r>
            <a:r>
              <a:rPr lang="en-US" sz="1600" dirty="0" err="1">
                <a:solidFill>
                  <a:srgbClr val="FFFFFF"/>
                </a:solidFill>
                <a:ea typeface="+mn-lt"/>
                <a:cs typeface="+mn-lt"/>
              </a:rPr>
              <a:t>öppen</a:t>
            </a:r>
            <a:r>
              <a:rPr lang="en-US" sz="1600" dirty="0">
                <a:solidFill>
                  <a:srgbClr val="FFFFFF"/>
                </a:solidFill>
                <a:ea typeface="+mn-lt"/>
                <a:cs typeface="+mn-lt"/>
              </a:rPr>
              <a:t> </a:t>
            </a:r>
            <a:r>
              <a:rPr lang="en-US" sz="1600" dirty="0" err="1">
                <a:solidFill>
                  <a:srgbClr val="FFFFFF"/>
                </a:solidFill>
                <a:ea typeface="+mn-lt"/>
                <a:cs typeface="+mn-lt"/>
              </a:rPr>
              <a:t>verkstad</a:t>
            </a:r>
            <a:r>
              <a:rPr lang="en-US" sz="1600" dirty="0">
                <a:solidFill>
                  <a:srgbClr val="FFFFFF"/>
                </a:solidFill>
                <a:ea typeface="+mn-lt"/>
                <a:cs typeface="+mn-lt"/>
              </a:rPr>
              <a:t> </a:t>
            </a:r>
            <a:r>
              <a:rPr lang="en-US" sz="1600" dirty="0" err="1">
                <a:solidFill>
                  <a:srgbClr val="FFFFFF"/>
                </a:solidFill>
                <a:ea typeface="+mn-lt"/>
                <a:cs typeface="+mn-lt"/>
              </a:rPr>
              <a:t>belägen</a:t>
            </a:r>
            <a:r>
              <a:rPr lang="en-US" sz="1600" dirty="0">
                <a:solidFill>
                  <a:srgbClr val="FFFFFF"/>
                </a:solidFill>
                <a:ea typeface="+mn-lt"/>
                <a:cs typeface="+mn-lt"/>
              </a:rPr>
              <a:t> </a:t>
            </a:r>
            <a:r>
              <a:rPr lang="en-US" sz="1600" dirty="0" err="1">
                <a:solidFill>
                  <a:srgbClr val="FFFFFF"/>
                </a:solidFill>
                <a:ea typeface="+mn-lt"/>
                <a:cs typeface="+mn-lt"/>
              </a:rPr>
              <a:t>på</a:t>
            </a:r>
            <a:r>
              <a:rPr lang="en-US" sz="1600" dirty="0">
                <a:solidFill>
                  <a:srgbClr val="FFFFFF"/>
                </a:solidFill>
                <a:ea typeface="+mn-lt"/>
                <a:cs typeface="+mn-lt"/>
              </a:rPr>
              <a:t> DOKK1 </a:t>
            </a:r>
            <a:r>
              <a:rPr lang="en-US" sz="1600" dirty="0" err="1">
                <a:solidFill>
                  <a:srgbClr val="FFFFFF"/>
                </a:solidFill>
                <a:ea typeface="+mn-lt"/>
                <a:cs typeface="+mn-lt"/>
              </a:rPr>
              <a:t>i</a:t>
            </a:r>
            <a:r>
              <a:rPr lang="en-US" sz="1600" dirty="0">
                <a:solidFill>
                  <a:srgbClr val="FFFFFF"/>
                </a:solidFill>
                <a:ea typeface="+mn-lt"/>
                <a:cs typeface="+mn-lt"/>
              </a:rPr>
              <a:t> Aarhus, </a:t>
            </a:r>
            <a:r>
              <a:rPr lang="en-US" sz="1600" dirty="0" err="1">
                <a:solidFill>
                  <a:srgbClr val="FFFFFF"/>
                </a:solidFill>
                <a:ea typeface="+mn-lt"/>
                <a:cs typeface="+mn-lt"/>
              </a:rPr>
              <a:t>där</a:t>
            </a:r>
            <a:r>
              <a:rPr lang="en-US" sz="1600" dirty="0">
                <a:solidFill>
                  <a:srgbClr val="FFFFFF"/>
                </a:solidFill>
                <a:ea typeface="+mn-lt"/>
                <a:cs typeface="+mn-lt"/>
              </a:rPr>
              <a:t> du </a:t>
            </a:r>
            <a:r>
              <a:rPr lang="en-US" sz="1600" dirty="0" err="1">
                <a:solidFill>
                  <a:srgbClr val="FFFFFF"/>
                </a:solidFill>
                <a:ea typeface="+mn-lt"/>
                <a:cs typeface="+mn-lt"/>
              </a:rPr>
              <a:t>kan</a:t>
            </a:r>
            <a:r>
              <a:rPr lang="en-US" sz="1600" dirty="0">
                <a:solidFill>
                  <a:srgbClr val="FFFFFF"/>
                </a:solidFill>
                <a:ea typeface="+mn-lt"/>
                <a:cs typeface="+mn-lt"/>
              </a:rPr>
              <a:t> </a:t>
            </a:r>
            <a:r>
              <a:rPr lang="en-US" sz="1600" dirty="0" err="1">
                <a:solidFill>
                  <a:srgbClr val="FFFFFF"/>
                </a:solidFill>
                <a:ea typeface="+mn-lt"/>
                <a:cs typeface="+mn-lt"/>
              </a:rPr>
              <a:t>få</a:t>
            </a:r>
            <a:r>
              <a:rPr lang="en-US" sz="1600" dirty="0">
                <a:solidFill>
                  <a:srgbClr val="FFFFFF"/>
                </a:solidFill>
                <a:ea typeface="+mn-lt"/>
                <a:cs typeface="+mn-lt"/>
              </a:rPr>
              <a:t> </a:t>
            </a:r>
            <a:r>
              <a:rPr lang="en-US" sz="1600" dirty="0" err="1">
                <a:solidFill>
                  <a:srgbClr val="FFFFFF"/>
                </a:solidFill>
                <a:ea typeface="+mn-lt"/>
                <a:cs typeface="+mn-lt"/>
              </a:rPr>
              <a:t>hjälp</a:t>
            </a:r>
            <a:r>
              <a:rPr lang="en-US" sz="1600" dirty="0">
                <a:solidFill>
                  <a:srgbClr val="FFFFFF"/>
                </a:solidFill>
                <a:ea typeface="+mn-lt"/>
                <a:cs typeface="+mn-lt"/>
              </a:rPr>
              <a:t> med </a:t>
            </a:r>
            <a:r>
              <a:rPr lang="en-US" sz="1600" dirty="0" err="1">
                <a:solidFill>
                  <a:srgbClr val="FFFFFF"/>
                </a:solidFill>
                <a:ea typeface="+mn-lt"/>
                <a:cs typeface="+mn-lt"/>
              </a:rPr>
              <a:t>att</a:t>
            </a:r>
            <a:r>
              <a:rPr lang="en-US" sz="1600" dirty="0">
                <a:solidFill>
                  <a:srgbClr val="FFFFFF"/>
                </a:solidFill>
                <a:ea typeface="+mn-lt"/>
                <a:cs typeface="+mn-lt"/>
              </a:rPr>
              <a:t> </a:t>
            </a:r>
            <a:r>
              <a:rPr lang="en-US" sz="1600" dirty="0" err="1">
                <a:solidFill>
                  <a:srgbClr val="FFFFFF"/>
                </a:solidFill>
                <a:ea typeface="+mn-lt"/>
                <a:cs typeface="+mn-lt"/>
              </a:rPr>
              <a:t>designa</a:t>
            </a:r>
            <a:r>
              <a:rPr lang="en-US" sz="1600" dirty="0">
                <a:solidFill>
                  <a:srgbClr val="FFFFFF"/>
                </a:solidFill>
                <a:ea typeface="+mn-lt"/>
                <a:cs typeface="+mn-lt"/>
              </a:rPr>
              <a:t> </a:t>
            </a:r>
            <a:r>
              <a:rPr lang="en-US" sz="1600" dirty="0" err="1">
                <a:solidFill>
                  <a:srgbClr val="FFFFFF"/>
                </a:solidFill>
                <a:ea typeface="+mn-lt"/>
                <a:cs typeface="+mn-lt"/>
              </a:rPr>
              <a:t>och</a:t>
            </a:r>
            <a:r>
              <a:rPr lang="en-US" sz="1600" dirty="0">
                <a:solidFill>
                  <a:srgbClr val="FFFFFF"/>
                </a:solidFill>
                <a:ea typeface="+mn-lt"/>
                <a:cs typeface="+mn-lt"/>
              </a:rPr>
              <a:t> 3D-printa </a:t>
            </a:r>
            <a:r>
              <a:rPr lang="en-US" sz="1600" dirty="0" err="1">
                <a:solidFill>
                  <a:srgbClr val="FFFFFF"/>
                </a:solidFill>
                <a:ea typeface="+mn-lt"/>
                <a:cs typeface="+mn-lt"/>
              </a:rPr>
              <a:t>ett</a:t>
            </a:r>
            <a:r>
              <a:rPr lang="en-US" sz="1600" dirty="0">
                <a:solidFill>
                  <a:srgbClr val="FFFFFF"/>
                </a:solidFill>
                <a:ea typeface="+mn-lt"/>
                <a:cs typeface="+mn-lt"/>
              </a:rPr>
              <a:t> </a:t>
            </a:r>
            <a:r>
              <a:rPr lang="en-US" sz="1600" dirty="0" err="1">
                <a:solidFill>
                  <a:srgbClr val="FFFFFF"/>
                </a:solidFill>
                <a:ea typeface="+mn-lt"/>
                <a:cs typeface="+mn-lt"/>
              </a:rPr>
              <a:t>specialanpassat</a:t>
            </a:r>
            <a:r>
              <a:rPr lang="en-US" sz="1600" dirty="0">
                <a:solidFill>
                  <a:srgbClr val="FFFFFF"/>
                </a:solidFill>
                <a:ea typeface="+mn-lt"/>
                <a:cs typeface="+mn-lt"/>
              </a:rPr>
              <a:t> </a:t>
            </a:r>
            <a:r>
              <a:rPr lang="en-US" sz="1600" dirty="0" err="1">
                <a:solidFill>
                  <a:srgbClr val="FFFFFF"/>
                </a:solidFill>
                <a:ea typeface="+mn-lt"/>
                <a:cs typeface="+mn-lt"/>
              </a:rPr>
              <a:t>hjälpmedel</a:t>
            </a:r>
            <a:r>
              <a:rPr lang="en-US" sz="1600" dirty="0">
                <a:solidFill>
                  <a:srgbClr val="FFFFFF"/>
                </a:solidFill>
                <a:ea typeface="+mn-lt"/>
                <a:cs typeface="+mn-lt"/>
              </a:rPr>
              <a:t> </a:t>
            </a:r>
            <a:r>
              <a:rPr lang="en-US" sz="1600" dirty="0" err="1">
                <a:solidFill>
                  <a:srgbClr val="FFFFFF"/>
                </a:solidFill>
                <a:ea typeface="+mn-lt"/>
                <a:cs typeface="+mn-lt"/>
              </a:rPr>
              <a:t>som</a:t>
            </a:r>
            <a:r>
              <a:rPr lang="en-US" sz="1600" dirty="0">
                <a:solidFill>
                  <a:srgbClr val="FFFFFF"/>
                </a:solidFill>
                <a:ea typeface="+mn-lt"/>
                <a:cs typeface="+mn-lt"/>
              </a:rPr>
              <a:t> </a:t>
            </a:r>
            <a:r>
              <a:rPr lang="en-US" sz="1600" dirty="0" err="1">
                <a:solidFill>
                  <a:srgbClr val="FFFFFF"/>
                </a:solidFill>
                <a:ea typeface="+mn-lt"/>
                <a:cs typeface="+mn-lt"/>
              </a:rPr>
              <a:t>inte</a:t>
            </a:r>
            <a:r>
              <a:rPr lang="en-US" sz="1600" dirty="0">
                <a:solidFill>
                  <a:srgbClr val="FFFFFF"/>
                </a:solidFill>
                <a:ea typeface="+mn-lt"/>
                <a:cs typeface="+mn-lt"/>
              </a:rPr>
              <a:t> redan </a:t>
            </a:r>
            <a:r>
              <a:rPr lang="en-US" sz="1600" dirty="0" err="1">
                <a:solidFill>
                  <a:srgbClr val="FFFFFF"/>
                </a:solidFill>
                <a:ea typeface="+mn-lt"/>
                <a:cs typeface="+mn-lt"/>
              </a:rPr>
              <a:t>finns</a:t>
            </a:r>
            <a:r>
              <a:rPr lang="en-US" sz="1600" dirty="0">
                <a:solidFill>
                  <a:srgbClr val="FFFFFF"/>
                </a:solidFill>
                <a:ea typeface="+mn-lt"/>
                <a:cs typeface="+mn-lt"/>
              </a:rPr>
              <a:t> </a:t>
            </a:r>
            <a:r>
              <a:rPr lang="en-US" sz="1600" dirty="0" err="1">
                <a:solidFill>
                  <a:srgbClr val="FFFFFF"/>
                </a:solidFill>
                <a:ea typeface="+mn-lt"/>
                <a:cs typeface="+mn-lt"/>
              </a:rPr>
              <a:t>på</a:t>
            </a:r>
            <a:r>
              <a:rPr lang="en-US" sz="1600" dirty="0">
                <a:solidFill>
                  <a:srgbClr val="FFFFFF"/>
                </a:solidFill>
                <a:ea typeface="+mn-lt"/>
                <a:cs typeface="+mn-lt"/>
              </a:rPr>
              <a:t> </a:t>
            </a:r>
            <a:r>
              <a:rPr lang="en-US" sz="1600" dirty="0" err="1">
                <a:solidFill>
                  <a:srgbClr val="FFFFFF"/>
                </a:solidFill>
                <a:ea typeface="+mn-lt"/>
                <a:cs typeface="+mn-lt"/>
              </a:rPr>
              <a:t>marknaden</a:t>
            </a:r>
            <a:r>
              <a:rPr lang="en-US" sz="1600" dirty="0">
                <a:solidFill>
                  <a:srgbClr val="FFFFFF"/>
                </a:solidFill>
                <a:ea typeface="+mn-lt"/>
                <a:cs typeface="+mn-lt"/>
              </a:rPr>
              <a:t>. Det </a:t>
            </a:r>
            <a:r>
              <a:rPr lang="en-US" sz="1600" dirty="0" err="1">
                <a:solidFill>
                  <a:srgbClr val="FFFFFF"/>
                </a:solidFill>
                <a:ea typeface="+mn-lt"/>
                <a:cs typeface="+mn-lt"/>
              </a:rPr>
              <a:t>kan</a:t>
            </a:r>
            <a:r>
              <a:rPr lang="en-US" sz="1600" dirty="0">
                <a:solidFill>
                  <a:srgbClr val="FFFFFF"/>
                </a:solidFill>
                <a:ea typeface="+mn-lt"/>
                <a:cs typeface="+mn-lt"/>
              </a:rPr>
              <a:t> </a:t>
            </a:r>
            <a:r>
              <a:rPr lang="en-US" sz="1600" dirty="0" err="1">
                <a:solidFill>
                  <a:srgbClr val="FFFFFF"/>
                </a:solidFill>
                <a:ea typeface="+mn-lt"/>
                <a:cs typeface="+mn-lt"/>
              </a:rPr>
              <a:t>vara</a:t>
            </a:r>
            <a:r>
              <a:rPr lang="en-US" sz="1600" dirty="0">
                <a:solidFill>
                  <a:srgbClr val="FFFFFF"/>
                </a:solidFill>
                <a:ea typeface="+mn-lt"/>
                <a:cs typeface="+mn-lt"/>
              </a:rPr>
              <a:t> </a:t>
            </a:r>
            <a:r>
              <a:rPr lang="en-US" sz="1600" dirty="0" err="1">
                <a:solidFill>
                  <a:srgbClr val="FFFFFF"/>
                </a:solidFill>
                <a:ea typeface="+mn-lt"/>
                <a:cs typeface="+mn-lt"/>
              </a:rPr>
              <a:t>allt</a:t>
            </a:r>
            <a:r>
              <a:rPr lang="en-US" sz="1600" dirty="0">
                <a:solidFill>
                  <a:srgbClr val="FFFFFF"/>
                </a:solidFill>
                <a:ea typeface="+mn-lt"/>
                <a:cs typeface="+mn-lt"/>
              </a:rPr>
              <a:t> </a:t>
            </a:r>
            <a:r>
              <a:rPr lang="en-US" sz="1600" dirty="0" err="1">
                <a:solidFill>
                  <a:srgbClr val="FFFFFF"/>
                </a:solidFill>
                <a:ea typeface="+mn-lt"/>
                <a:cs typeface="+mn-lt"/>
              </a:rPr>
              <a:t>från</a:t>
            </a:r>
            <a:r>
              <a:rPr lang="en-US" sz="1600" dirty="0">
                <a:solidFill>
                  <a:srgbClr val="FFFFFF"/>
                </a:solidFill>
                <a:ea typeface="+mn-lt"/>
                <a:cs typeface="+mn-lt"/>
              </a:rPr>
              <a:t> </a:t>
            </a:r>
            <a:r>
              <a:rPr lang="en-US" sz="1600" dirty="0" err="1">
                <a:solidFill>
                  <a:srgbClr val="FFFFFF"/>
                </a:solidFill>
                <a:ea typeface="+mn-lt"/>
                <a:cs typeface="+mn-lt"/>
              </a:rPr>
              <a:t>en</a:t>
            </a:r>
            <a:r>
              <a:rPr lang="en-US" sz="1600" dirty="0">
                <a:solidFill>
                  <a:srgbClr val="FFFFFF"/>
                </a:solidFill>
                <a:ea typeface="+mn-lt"/>
                <a:cs typeface="+mn-lt"/>
              </a:rPr>
              <a:t> </a:t>
            </a:r>
            <a:r>
              <a:rPr lang="en-US" sz="1600" dirty="0" err="1">
                <a:solidFill>
                  <a:srgbClr val="FFFFFF"/>
                </a:solidFill>
                <a:ea typeface="+mn-lt"/>
                <a:cs typeface="+mn-lt"/>
              </a:rPr>
              <a:t>liten</a:t>
            </a:r>
            <a:r>
              <a:rPr lang="en-US" sz="1600" dirty="0">
                <a:solidFill>
                  <a:srgbClr val="FFFFFF"/>
                </a:solidFill>
                <a:ea typeface="+mn-lt"/>
                <a:cs typeface="+mn-lt"/>
              </a:rPr>
              <a:t> </a:t>
            </a:r>
            <a:r>
              <a:rPr lang="en-US" sz="1600" dirty="0" err="1">
                <a:solidFill>
                  <a:srgbClr val="FFFFFF"/>
                </a:solidFill>
                <a:ea typeface="+mn-lt"/>
                <a:cs typeface="+mn-lt"/>
              </a:rPr>
              <a:t>individualiserad</a:t>
            </a:r>
            <a:r>
              <a:rPr lang="en-US" sz="1600" dirty="0">
                <a:solidFill>
                  <a:srgbClr val="FFFFFF"/>
                </a:solidFill>
                <a:ea typeface="+mn-lt"/>
                <a:cs typeface="+mn-lt"/>
              </a:rPr>
              <a:t> </a:t>
            </a:r>
            <a:r>
              <a:rPr lang="en-US" sz="1600" dirty="0" err="1">
                <a:solidFill>
                  <a:srgbClr val="FFFFFF"/>
                </a:solidFill>
                <a:ea typeface="+mn-lt"/>
                <a:cs typeface="+mn-lt"/>
              </a:rPr>
              <a:t>sugrörshållare</a:t>
            </a:r>
            <a:r>
              <a:rPr lang="en-US" sz="1600" dirty="0">
                <a:solidFill>
                  <a:srgbClr val="FFFFFF"/>
                </a:solidFill>
                <a:ea typeface="+mn-lt"/>
                <a:cs typeface="+mn-lt"/>
              </a:rPr>
              <a:t> till </a:t>
            </a:r>
            <a:r>
              <a:rPr lang="en-US" sz="1600" dirty="0" err="1">
                <a:solidFill>
                  <a:srgbClr val="FFFFFF"/>
                </a:solidFill>
                <a:ea typeface="+mn-lt"/>
                <a:cs typeface="+mn-lt"/>
              </a:rPr>
              <a:t>en</a:t>
            </a:r>
            <a:r>
              <a:rPr lang="en-US" sz="1600" dirty="0">
                <a:solidFill>
                  <a:srgbClr val="FFFFFF"/>
                </a:solidFill>
                <a:ea typeface="+mn-lt"/>
                <a:cs typeface="+mn-lt"/>
              </a:rPr>
              <a:t> </a:t>
            </a:r>
            <a:r>
              <a:rPr lang="en-US" sz="1600" dirty="0" err="1">
                <a:solidFill>
                  <a:srgbClr val="FFFFFF"/>
                </a:solidFill>
                <a:ea typeface="+mn-lt"/>
                <a:cs typeface="+mn-lt"/>
              </a:rPr>
              <a:t>skena</a:t>
            </a:r>
            <a:r>
              <a:rPr lang="en-US" sz="1600" dirty="0">
                <a:solidFill>
                  <a:srgbClr val="FFFFFF"/>
                </a:solidFill>
                <a:ea typeface="+mn-lt"/>
                <a:cs typeface="+mn-lt"/>
              </a:rPr>
              <a:t>.</a:t>
            </a:r>
            <a:endParaRPr lang="en-US" sz="1600" dirty="0" err="1">
              <a:solidFill>
                <a:srgbClr val="FFFFFF"/>
              </a:solidFill>
            </a:endParaRPr>
          </a:p>
        </p:txBody>
      </p:sp>
      <p:sp>
        <p:nvSpPr>
          <p:cNvPr id="9" name="Rektangel 8">
            <a:extLst>
              <a:ext uri="{FF2B5EF4-FFF2-40B4-BE49-F238E27FC236}">
                <a16:creationId xmlns:a16="http://schemas.microsoft.com/office/drawing/2014/main" id="{3DA07E3B-1EC0-5A38-E002-12C421A67742}"/>
              </a:ext>
            </a:extLst>
          </p:cNvPr>
          <p:cNvSpPr/>
          <p:nvPr/>
        </p:nvSpPr>
        <p:spPr>
          <a:xfrm>
            <a:off x="6947998" y="3174287"/>
            <a:ext cx="5554163" cy="313810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Onlinemedia 2" descr="Rehab Lab - Brugerdrevet Innovation">
            <a:hlinkClick r:id="" action="ppaction://media"/>
            <a:extLst>
              <a:ext uri="{FF2B5EF4-FFF2-40B4-BE49-F238E27FC236}">
                <a16:creationId xmlns:a16="http://schemas.microsoft.com/office/drawing/2014/main" id="{A9926FC3-6E87-BBAE-82AD-2117DA184C86}"/>
              </a:ext>
            </a:extLst>
          </p:cNvPr>
          <p:cNvPicPr>
            <a:picLocks noRot="1" noChangeAspect="1"/>
          </p:cNvPicPr>
          <p:nvPr>
            <a:videoFile r:link="rId1"/>
          </p:nvPr>
        </p:nvPicPr>
        <p:blipFill>
          <a:blip r:embed="rId3"/>
          <a:stretch>
            <a:fillRect/>
          </a:stretch>
        </p:blipFill>
        <p:spPr>
          <a:xfrm>
            <a:off x="6747617" y="3373067"/>
            <a:ext cx="5554163" cy="3138102"/>
          </a:xfrm>
          <a:prstGeom prst="rect">
            <a:avLst/>
          </a:prstGeom>
        </p:spPr>
      </p:pic>
      <p:sp>
        <p:nvSpPr>
          <p:cNvPr id="11" name="Rubrik 1">
            <a:extLst>
              <a:ext uri="{FF2B5EF4-FFF2-40B4-BE49-F238E27FC236}">
                <a16:creationId xmlns:a16="http://schemas.microsoft.com/office/drawing/2014/main" id="{E332DFF5-0183-7D15-DFDC-DACF165FBD5A}"/>
              </a:ext>
            </a:extLst>
          </p:cNvPr>
          <p:cNvSpPr txBox="1">
            <a:spLocks/>
          </p:cNvSpPr>
          <p:nvPr/>
        </p:nvSpPr>
        <p:spPr>
          <a:xfrm>
            <a:off x="0" y="0"/>
            <a:ext cx="2563576" cy="365760"/>
          </a:xfrm>
          <a:prstGeom prst="rect">
            <a:avLst/>
          </a:prstGeom>
          <a:solidFill>
            <a:schemeClr val="accent1"/>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ANÄNDARDRIVEN INNOVATION</a:t>
            </a:r>
            <a:endParaRPr lang="en-US" dirty="0">
              <a:solidFill>
                <a:schemeClr val="bg1"/>
              </a:solidFill>
            </a:endParaRPr>
          </a:p>
        </p:txBody>
      </p:sp>
    </p:spTree>
    <p:extLst>
      <p:ext uri="{BB962C8B-B14F-4D97-AF65-F5344CB8AC3E}">
        <p14:creationId xmlns:p14="http://schemas.microsoft.com/office/powerpoint/2010/main" val="23866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24"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ktangel 17">
            <a:extLst>
              <a:ext uri="{FF2B5EF4-FFF2-40B4-BE49-F238E27FC236}">
                <a16:creationId xmlns:a16="http://schemas.microsoft.com/office/drawing/2014/main" id="{2AE344F9-7E9D-5C08-BA80-24E08FF75F3C}"/>
              </a:ext>
            </a:extLst>
          </p:cNvPr>
          <p:cNvSpPr/>
          <p:nvPr/>
        </p:nvSpPr>
        <p:spPr>
          <a:xfrm>
            <a:off x="6160423" y="3140370"/>
            <a:ext cx="6085431" cy="33488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F68FA363-8CC1-C149-398D-AD808C479DE7}"/>
              </a:ext>
            </a:extLst>
          </p:cNvPr>
          <p:cNvSpPr>
            <a:spLocks noGrp="1"/>
          </p:cNvSpPr>
          <p:nvPr>
            <p:ph type="title"/>
          </p:nvPr>
        </p:nvSpPr>
        <p:spPr>
          <a:xfrm>
            <a:off x="555745" y="627409"/>
            <a:ext cx="4960597" cy="1253647"/>
          </a:xfrm>
        </p:spPr>
        <p:txBody>
          <a:bodyPr vert="horz" lIns="91440" tIns="45720" rIns="91440" bIns="45720" rtlCol="0" anchor="t">
            <a:normAutofit fontScale="90000"/>
          </a:bodyPr>
          <a:lstStyle/>
          <a:p>
            <a:pPr defTabSz="914400"/>
            <a:r>
              <a:rPr lang="en-US" sz="4800" dirty="0" err="1">
                <a:solidFill>
                  <a:schemeClr val="bg1"/>
                </a:solidFill>
              </a:rPr>
              <a:t>Kundresan</a:t>
            </a:r>
            <a:r>
              <a:rPr lang="en-US" sz="4800" dirty="0">
                <a:solidFill>
                  <a:schemeClr val="bg1"/>
                </a:solidFill>
              </a:rPr>
              <a:t> </a:t>
            </a:r>
            <a:r>
              <a:rPr lang="en-US" sz="4800" dirty="0" err="1">
                <a:solidFill>
                  <a:schemeClr val="bg1"/>
                </a:solidFill>
              </a:rPr>
              <a:t>i</a:t>
            </a:r>
            <a:r>
              <a:rPr lang="en-US" sz="4800" dirty="0">
                <a:solidFill>
                  <a:schemeClr val="bg1"/>
                </a:solidFill>
              </a:rPr>
              <a:t> </a:t>
            </a:r>
            <a:r>
              <a:rPr lang="en-US" sz="4800" dirty="0" err="1">
                <a:solidFill>
                  <a:schemeClr val="bg1"/>
                </a:solidFill>
              </a:rPr>
              <a:t>Varbergs</a:t>
            </a:r>
            <a:r>
              <a:rPr lang="en-US" sz="4800" dirty="0">
                <a:solidFill>
                  <a:schemeClr val="bg1"/>
                </a:solidFill>
              </a:rPr>
              <a:t> </a:t>
            </a:r>
            <a:r>
              <a:rPr lang="en-US" sz="4800" dirty="0" err="1">
                <a:solidFill>
                  <a:schemeClr val="bg1"/>
                </a:solidFill>
              </a:rPr>
              <a:t>kommun</a:t>
            </a:r>
            <a:endParaRPr lang="en-US" sz="48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BD3A455D-9974-2533-F984-A6BE362E8771}"/>
              </a:ext>
            </a:extLst>
          </p:cNvPr>
          <p:cNvSpPr/>
          <p:nvPr/>
        </p:nvSpPr>
        <p:spPr>
          <a:xfrm>
            <a:off x="555745" y="2508465"/>
            <a:ext cx="5218943" cy="6707669"/>
          </a:xfrm>
          <a:prstGeom prst="rect">
            <a:avLst/>
          </a:prstGeom>
        </p:spPr>
        <p:txBody>
          <a:bodyPr vert="horz" lIns="91440" tIns="45720" rIns="91440" bIns="45720" rtlCol="0" anchor="t">
            <a:normAutofit/>
          </a:bodyPr>
          <a:lstStyle/>
          <a:p>
            <a:pPr>
              <a:lnSpc>
                <a:spcPct val="170000"/>
              </a:lnSpc>
            </a:pPr>
            <a:r>
              <a:rPr lang="sv-SE" sz="1200" dirty="0">
                <a:solidFill>
                  <a:schemeClr val="bg1"/>
                </a:solidFill>
              </a:rPr>
              <a:t>Arbetspaketet Användardriven Innovation tar utgångspunkt i upplevda utmaningar och idéer hos personal och medborgare med efterföljande utveckling av lösningar i samarbete med relevanta företag/organisationer.</a:t>
            </a:r>
          </a:p>
          <a:p>
            <a:pPr>
              <a:lnSpc>
                <a:spcPct val="170000"/>
              </a:lnSpc>
            </a:pPr>
            <a:endParaRPr lang="sv-SE" sz="1200" dirty="0">
              <a:solidFill>
                <a:schemeClr val="bg1"/>
              </a:solidFill>
            </a:endParaRPr>
          </a:p>
          <a:p>
            <a:pPr>
              <a:lnSpc>
                <a:spcPct val="170000"/>
              </a:lnSpc>
            </a:pPr>
            <a:r>
              <a:rPr lang="sv-SE" sz="1200" dirty="0">
                <a:solidFill>
                  <a:schemeClr val="bg1"/>
                </a:solidFill>
              </a:rPr>
              <a:t>I arbetspaketet har vi bland annat arbetat med tjänstedesign för att kartlägga behoven och ta fram förslag på lösningar. I Varbergs kommun har vi arbetat med ett projekt för att undersöka vilka behov och önskemål som finns gällande kundresor hos nuvarande kunder, anhöriga och personal i Varbergs kommun.</a:t>
            </a:r>
          </a:p>
          <a:p>
            <a:pPr>
              <a:lnSpc>
                <a:spcPct val="170000"/>
              </a:lnSpc>
            </a:pPr>
            <a:endParaRPr lang="sv-SE" sz="1200" dirty="0">
              <a:solidFill>
                <a:schemeClr val="bg1"/>
              </a:solidFill>
            </a:endParaRPr>
          </a:p>
          <a:p>
            <a:pPr>
              <a:lnSpc>
                <a:spcPct val="170000"/>
              </a:lnSpc>
            </a:pPr>
            <a:r>
              <a:rPr lang="sv-SE" sz="1200" dirty="0">
                <a:solidFill>
                  <a:schemeClr val="bg1"/>
                </a:solidFill>
              </a:rPr>
              <a:t>Vi har haft gemensamma workshops där vi har delat med oss av den erfarenhet och kunskap samarbetspartnerna har kring kundresor och tagit tillvara på att vi har en offentlig, privat och pedagogisk vinkel att ta del av. Projektet har resulterat i en översiktlig kartläggning över nuvarande kundresor och utifrån denna finns en sammanställning på olika utvecklingsområden som Varbergs kommun skulle kunna arbeta med i framtiden. Även en visualisering av den bästa möjliga kundresan har tagits fram med tillhörande utvecklingsförslag utifrån kundens behov som vi valt att namnge som "den hållbara kundresan".</a:t>
            </a:r>
          </a:p>
        </p:txBody>
      </p:sp>
      <p:pic>
        <p:nvPicPr>
          <p:cNvPr id="13" name="Onlinemedia 7" descr="Kundresan">
            <a:hlinkClick r:id="" action="ppaction://media"/>
            <a:extLst>
              <a:ext uri="{FF2B5EF4-FFF2-40B4-BE49-F238E27FC236}">
                <a16:creationId xmlns:a16="http://schemas.microsoft.com/office/drawing/2014/main" id="{B8B08D6D-2340-C4ED-2F36-4E0D121DF633}"/>
              </a:ext>
            </a:extLst>
          </p:cNvPr>
          <p:cNvPicPr>
            <a:picLocks noRot="1" noChangeAspect="1"/>
          </p:cNvPicPr>
          <p:nvPr>
            <a:videoFile r:link="rId1"/>
          </p:nvPr>
        </p:nvPicPr>
        <p:blipFill>
          <a:blip r:embed="rId3"/>
          <a:stretch>
            <a:fillRect/>
          </a:stretch>
        </p:blipFill>
        <p:spPr>
          <a:xfrm>
            <a:off x="6430952" y="3460768"/>
            <a:ext cx="5989188" cy="3383890"/>
          </a:xfrm>
          <a:prstGeom prst="rect">
            <a:avLst/>
          </a:prstGeom>
        </p:spPr>
      </p:pic>
      <p:sp>
        <p:nvSpPr>
          <p:cNvPr id="15" name="Rubrik 1">
            <a:extLst>
              <a:ext uri="{FF2B5EF4-FFF2-40B4-BE49-F238E27FC236}">
                <a16:creationId xmlns:a16="http://schemas.microsoft.com/office/drawing/2014/main" id="{4FC94116-CC1C-02EB-5331-BD3CDD554597}"/>
              </a:ext>
            </a:extLst>
          </p:cNvPr>
          <p:cNvSpPr txBox="1">
            <a:spLocks/>
          </p:cNvSpPr>
          <p:nvPr/>
        </p:nvSpPr>
        <p:spPr>
          <a:xfrm>
            <a:off x="0" y="0"/>
            <a:ext cx="2612437" cy="341330"/>
          </a:xfrm>
          <a:prstGeom prst="rect">
            <a:avLst/>
          </a:prstGeom>
          <a:solidFill>
            <a:schemeClr val="accent1"/>
          </a:solidFill>
        </p:spPr>
        <p:txBody>
          <a:bodyPr vert="horz" lIns="91440" tIns="45720" rIns="91440" bIns="45720" rtlCol="0" anchor="ctr">
            <a:normAutofit fontScale="77500" lnSpcReduction="2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cs typeface="Arial"/>
              </a:rPr>
              <a:t>ANÄNDARDRIVEN INNOVATION</a:t>
            </a:r>
            <a:endParaRPr lang="en-US" dirty="0"/>
          </a:p>
        </p:txBody>
      </p:sp>
    </p:spTree>
    <p:extLst>
      <p:ext uri="{BB962C8B-B14F-4D97-AF65-F5344CB8AC3E}">
        <p14:creationId xmlns:p14="http://schemas.microsoft.com/office/powerpoint/2010/main" val="161638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335A23-0FBA-3DA4-9AAE-07E842D77CFC}"/>
              </a:ext>
            </a:extLst>
          </p:cNvPr>
          <p:cNvSpPr>
            <a:spLocks noGrp="1"/>
          </p:cNvSpPr>
          <p:nvPr>
            <p:ph type="title"/>
          </p:nvPr>
        </p:nvSpPr>
        <p:spPr>
          <a:xfrm>
            <a:off x="505063" y="5253988"/>
            <a:ext cx="3251928" cy="3433762"/>
          </a:xfrm>
        </p:spPr>
        <p:txBody>
          <a:bodyPr anchor="ctr">
            <a:normAutofit/>
          </a:bodyPr>
          <a:lstStyle/>
          <a:p>
            <a:r>
              <a:rPr lang="sv-SE" sz="4800" dirty="0"/>
              <a:t>Allmänt om </a:t>
            </a:r>
            <a:r>
              <a:rPr lang="sv-SE" sz="4800" dirty="0" err="1"/>
              <a:t>CareWare</a:t>
            </a:r>
            <a:r>
              <a:rPr lang="sv-SE" sz="4800" dirty="0"/>
              <a:t> Nordic</a:t>
            </a:r>
          </a:p>
        </p:txBody>
      </p:sp>
      <p:pic>
        <p:nvPicPr>
          <p:cNvPr id="5" name="Bildobjekt 4" descr="En bild som visar text, person, golv, inomhus&#10;&#10;Automatiskt genererad beskrivning">
            <a:extLst>
              <a:ext uri="{FF2B5EF4-FFF2-40B4-BE49-F238E27FC236}">
                <a16:creationId xmlns:a16="http://schemas.microsoft.com/office/drawing/2014/main" id="{707697B2-C474-4D29-8207-98E6E4BF08AD}"/>
              </a:ext>
            </a:extLst>
          </p:cNvPr>
          <p:cNvPicPr>
            <a:picLocks noChangeAspect="1"/>
          </p:cNvPicPr>
          <p:nvPr/>
        </p:nvPicPr>
        <p:blipFill rotWithShape="1">
          <a:blip r:embed="rId2"/>
          <a:srcRect t="22494" b="23399"/>
          <a:stretch/>
        </p:blipFill>
        <p:spPr>
          <a:xfrm>
            <a:off x="-60555" y="-201908"/>
            <a:ext cx="12801580" cy="519484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tshållare för innehåll 2">
            <a:extLst>
              <a:ext uri="{FF2B5EF4-FFF2-40B4-BE49-F238E27FC236}">
                <a16:creationId xmlns:a16="http://schemas.microsoft.com/office/drawing/2014/main" id="{AF5FCB7B-0F13-EA20-137F-9DB2C0596719}"/>
              </a:ext>
            </a:extLst>
          </p:cNvPr>
          <p:cNvSpPr>
            <a:spLocks noGrp="1"/>
          </p:cNvSpPr>
          <p:nvPr>
            <p:ph idx="1"/>
          </p:nvPr>
        </p:nvSpPr>
        <p:spPr>
          <a:xfrm>
            <a:off x="3960495" y="5253990"/>
            <a:ext cx="8334369" cy="3949645"/>
          </a:xfrm>
        </p:spPr>
        <p:txBody>
          <a:bodyPr vert="horz" lIns="91440" tIns="45720" rIns="91440" bIns="45720" numCol="2" spcCol="540000" rtlCol="0" anchor="ctr">
            <a:noAutofit/>
          </a:bodyPr>
          <a:lstStyle/>
          <a:p>
            <a:pPr marL="0" indent="0">
              <a:buNone/>
            </a:pPr>
            <a:r>
              <a:rPr lang="sv-SE" sz="1400" dirty="0" err="1">
                <a:ea typeface="+mn-lt"/>
                <a:cs typeface="+mn-lt"/>
              </a:rPr>
              <a:t>CareWare</a:t>
            </a:r>
            <a:r>
              <a:rPr lang="sv-SE" sz="1400" dirty="0">
                <a:ea typeface="+mn-lt"/>
                <a:cs typeface="+mn-lt"/>
              </a:rPr>
              <a:t> Nordic lanserades i juli 2018 med syftet att bygga en nordisk plattform för kunskapsdelning och erfarenhetsutbyte inom välfärdsteknologi. Plattformen var tänkt att stödja ett gemensamt nordiskt samarbete kring utveckling och implementering av välfärdsteknologiska lösningar till nytta för såväl offentligt som privat näringsliv inom vård och omsorg samt involvera företag, offentlig praxis och utbildningsinstitutioner i utvecklingen av produkter och tjänster.</a:t>
            </a:r>
            <a:endParaRPr lang="en-US" sz="1400">
              <a:cs typeface="Arial"/>
            </a:endParaRPr>
          </a:p>
          <a:p>
            <a:pPr marL="0" indent="0">
              <a:buNone/>
            </a:pPr>
            <a:r>
              <a:rPr lang="sv-SE" sz="1400" dirty="0">
                <a:ea typeface="+mn-lt"/>
                <a:cs typeface="+mn-lt"/>
              </a:rPr>
              <a:t>Århus, Viborg och Varbergs kommuner, Region Halland, Test- och utvecklingscentrum för välfärdsteknologi Viborg och Teknik i praktiken Århus samt Högskolan i Halmstad och SOSU </a:t>
            </a:r>
            <a:r>
              <a:rPr lang="sv-SE" sz="1400" dirty="0" err="1">
                <a:ea typeface="+mn-lt"/>
                <a:cs typeface="+mn-lt"/>
              </a:rPr>
              <a:t>Östjylland</a:t>
            </a:r>
            <a:r>
              <a:rPr lang="sv-SE" sz="1400" dirty="0">
                <a:ea typeface="+mn-lt"/>
                <a:cs typeface="+mn-lt"/>
              </a:rPr>
              <a:t> har under projektets 4-åriga livslängd samarbetat kring utvecklingen av ett antal plattformar som har gett över 150 företag möjlighet att presentera sina lösningar och få värdefulla råd från kommunala proffs. .</a:t>
            </a:r>
            <a:endParaRPr lang="sv-SE" sz="1400">
              <a:cs typeface="Arial"/>
            </a:endParaRPr>
          </a:p>
          <a:p>
            <a:pPr marL="0" indent="0">
              <a:buNone/>
            </a:pPr>
            <a:r>
              <a:rPr lang="sv-SE" sz="1400" dirty="0">
                <a:ea typeface="+mn-lt"/>
                <a:cs typeface="+mn-lt"/>
              </a:rPr>
              <a:t>Under projektets gång har vi utökat vårt fokus på behovsanalys och användardriven innovation eftersom vi tror att framgångsrik utveckling och implementering sker genom att användaren involveras i ett tidigt skede i processen. Här är utbildning och kompetensutveckling av vård- och omsorgspersonal ett viktigt steg och därför har vi fokuserat på att inkludera välfärdsteknik i lärprocesser både i skolan och i praktiken. .</a:t>
            </a:r>
            <a:endParaRPr lang="sv-SE" sz="1400">
              <a:cs typeface="Arial"/>
            </a:endParaRPr>
          </a:p>
          <a:p>
            <a:pPr marL="0" indent="0">
              <a:buNone/>
            </a:pPr>
            <a:r>
              <a:rPr lang="sv-SE" sz="1400" dirty="0">
                <a:ea typeface="+mn-lt"/>
                <a:cs typeface="+mn-lt"/>
              </a:rPr>
              <a:t>Denna starka grund för kunskapsdelning och kompetensutveckling inom välfärdsteknik kommer att fortsätta efter projektets slut i juni 2022 och det är därför möjligt att delta i vår verksamhet i framtiden. I den här lilla foldern får du en kort presentation av projektets huvudaktiviteter genom text, ljud och bild och hittar länkar till mer information om våra plattformar och hur du kan delta.</a:t>
            </a:r>
            <a:endParaRPr lang="sv-SE" sz="1400">
              <a:cs typeface="Arial"/>
            </a:endParaRPr>
          </a:p>
          <a:p>
            <a:pPr marL="0" indent="0">
              <a:lnSpc>
                <a:spcPts val="1639"/>
              </a:lnSpc>
              <a:buNone/>
            </a:pPr>
            <a:r>
              <a:rPr lang="sv-SE" sz="1400" dirty="0" err="1">
                <a:ea typeface="+mn-lt"/>
                <a:cs typeface="+mn-lt"/>
              </a:rPr>
              <a:t>CareWare</a:t>
            </a:r>
            <a:r>
              <a:rPr lang="sv-SE" sz="1400" dirty="0">
                <a:ea typeface="+mn-lt"/>
                <a:cs typeface="+mn-lt"/>
              </a:rPr>
              <a:t> Nordic 2018–2022 stöddes av </a:t>
            </a:r>
            <a:r>
              <a:rPr lang="sv-SE" sz="1400" dirty="0" err="1">
                <a:ea typeface="+mn-lt"/>
                <a:cs typeface="+mn-lt"/>
              </a:rPr>
              <a:t>Interreg</a:t>
            </a:r>
            <a:r>
              <a:rPr lang="sv-SE" sz="1400" dirty="0">
                <a:ea typeface="+mn-lt"/>
                <a:cs typeface="+mn-lt"/>
              </a:rPr>
              <a:t> ÖKS. </a:t>
            </a:r>
            <a:endParaRPr lang="sv-SE" sz="1400">
              <a:cs typeface="Arial"/>
            </a:endParaRPr>
          </a:p>
        </p:txBody>
      </p:sp>
    </p:spTree>
    <p:extLst>
      <p:ext uri="{BB962C8B-B14F-4D97-AF65-F5344CB8AC3E}">
        <p14:creationId xmlns:p14="http://schemas.microsoft.com/office/powerpoint/2010/main" val="1917970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656048-2A4D-59AD-6D02-1E5F0B24FBED}"/>
              </a:ext>
            </a:extLst>
          </p:cNvPr>
          <p:cNvSpPr>
            <a:spLocks noGrp="1"/>
          </p:cNvSpPr>
          <p:nvPr>
            <p:ph type="title"/>
          </p:nvPr>
        </p:nvSpPr>
        <p:spPr>
          <a:xfrm>
            <a:off x="6601968" y="450427"/>
            <a:ext cx="5523991" cy="774869"/>
          </a:xfrm>
        </p:spPr>
        <p:txBody>
          <a:bodyPr anchor="t">
            <a:normAutofit/>
          </a:bodyPr>
          <a:lstStyle/>
          <a:p>
            <a:r>
              <a:rPr lang="sv-SE" sz="4400" dirty="0"/>
              <a:t>Kompetensutveckling</a:t>
            </a:r>
          </a:p>
        </p:txBody>
      </p:sp>
      <p:pic>
        <p:nvPicPr>
          <p:cNvPr id="6" name="Bildobjekt 5" descr="En bild som visar person&#10;&#10;Automatiskt genererad beskrivning">
            <a:extLst>
              <a:ext uri="{FF2B5EF4-FFF2-40B4-BE49-F238E27FC236}">
                <a16:creationId xmlns:a16="http://schemas.microsoft.com/office/drawing/2014/main" id="{060AF49F-9231-0346-33BF-62C45AE4F51D}"/>
              </a:ext>
            </a:extLst>
          </p:cNvPr>
          <p:cNvPicPr>
            <a:picLocks noChangeAspect="1"/>
          </p:cNvPicPr>
          <p:nvPr/>
        </p:nvPicPr>
        <p:blipFill rotWithShape="1">
          <a:blip r:embed="rId2"/>
          <a:srcRect t="5273" b="10447"/>
          <a:stretch/>
        </p:blipFill>
        <p:spPr>
          <a:xfrm rot="5400000">
            <a:off x="-1766163" y="1766161"/>
            <a:ext cx="9601200" cy="6068878"/>
          </a:xfrm>
          <a:prstGeom prst="rect">
            <a:avLst/>
          </a:prstGeom>
        </p:spPr>
      </p:pic>
      <p:sp>
        <p:nvSpPr>
          <p:cNvPr id="3" name="Platshållare för innehåll 2">
            <a:extLst>
              <a:ext uri="{FF2B5EF4-FFF2-40B4-BE49-F238E27FC236}">
                <a16:creationId xmlns:a16="http://schemas.microsoft.com/office/drawing/2014/main" id="{663FB284-5896-8CD2-210D-03641F0AEA0B}"/>
              </a:ext>
            </a:extLst>
          </p:cNvPr>
          <p:cNvSpPr>
            <a:spLocks noGrp="1"/>
          </p:cNvSpPr>
          <p:nvPr>
            <p:ph idx="1"/>
          </p:nvPr>
        </p:nvSpPr>
        <p:spPr>
          <a:xfrm>
            <a:off x="6601968" y="1225296"/>
            <a:ext cx="5724144" cy="8097608"/>
          </a:xfrm>
        </p:spPr>
        <p:txBody>
          <a:bodyPr vert="horz" lIns="91440" tIns="45720" rIns="91440" bIns="45720" numCol="2" spcCol="540000" rtlCol="0" anchor="t">
            <a:normAutofit/>
          </a:bodyPr>
          <a:lstStyle/>
          <a:p>
            <a:pPr marL="0" indent="0">
              <a:lnSpc>
                <a:spcPct val="150000"/>
              </a:lnSpc>
              <a:buNone/>
            </a:pPr>
            <a:r>
              <a:rPr lang="sv-SE" sz="1100" dirty="0">
                <a:ea typeface="+mn-lt"/>
                <a:cs typeface="+mn-lt"/>
              </a:rPr>
              <a:t>SOSU </a:t>
            </a:r>
            <a:r>
              <a:rPr lang="sv-SE" sz="1100" dirty="0" err="1">
                <a:ea typeface="+mn-lt"/>
                <a:cs typeface="+mn-lt"/>
              </a:rPr>
              <a:t>Östjylland</a:t>
            </a:r>
            <a:r>
              <a:rPr lang="sv-SE" sz="1100" dirty="0">
                <a:ea typeface="+mn-lt"/>
                <a:cs typeface="+mn-lt"/>
              </a:rPr>
              <a:t>, Varbergs kommun, Teknik i praktiken, TUCV och Århus kommun har genom erfarenhetsutbyte och utveckling av kompetensgivande aktiviteter riktat in sig på medarbetare inom hälsopraktik och SOSU-studenter, rustat anställda och studenter till mötet med teknikerna i sjukvårdsarbetet</a:t>
            </a:r>
            <a:endParaRPr lang="en-US" sz="1100" dirty="0">
              <a:cs typeface="Arial" panose="020B0604020202020204"/>
            </a:endParaRPr>
          </a:p>
          <a:p>
            <a:pPr marL="0" indent="0">
              <a:lnSpc>
                <a:spcPct val="150000"/>
              </a:lnSpc>
              <a:buNone/>
            </a:pPr>
            <a:r>
              <a:rPr lang="sv-SE" sz="1100" dirty="0">
                <a:ea typeface="+mn-lt"/>
                <a:cs typeface="+mn-lt"/>
              </a:rPr>
              <a:t>Tidigt i processen såg parterna ett behov av att kvalificera och formalisera samarbetet mellan utbildning och praktik och att fokusera på lärandeprocessen kring interaktion mellan medborgare, medarbetare/studenter och teknik. Det har vi gjort genom att bl.a. att utveckla och hålla gemensamma workshops/temadagar för personal från praktik- och strategisk personal i DK och SE samt SOSU-lärare i DK, där gemensamma utmaningar kring användandet av välfärdsteknik identifierades och sedan arbetades med hur lärandeprocessen kan bidra till mer framgångsrik implementering. Genom detta får såväl chefer och medarbetare som lärare (och därmed deras elever) ökad kunskap om och förståelse för hur välfärdsteknologi används i praktiken.</a:t>
            </a:r>
            <a:endParaRPr lang="sv-SE" sz="1100" dirty="0">
              <a:cs typeface="Arial" panose="020B0604020202020204"/>
            </a:endParaRPr>
          </a:p>
          <a:p>
            <a:pPr marL="0" indent="0">
              <a:lnSpc>
                <a:spcPct val="150000"/>
              </a:lnSpc>
              <a:buNone/>
            </a:pPr>
            <a:r>
              <a:rPr lang="sv-SE" sz="1100" dirty="0">
                <a:ea typeface="+mn-lt"/>
                <a:cs typeface="+mn-lt"/>
              </a:rPr>
              <a:t>Alla 90 välfärdsteknikpionjärer i Århus kommun har fått en 3-dagars kompetensutvecklingskurs utvecklad i projektet utifrån partnernas erfarenheter.</a:t>
            </a:r>
            <a:endParaRPr lang="sv-SE" sz="1100" dirty="0">
              <a:cs typeface="Arial" panose="020B0604020202020204"/>
            </a:endParaRPr>
          </a:p>
          <a:p>
            <a:pPr marL="0" indent="0">
              <a:lnSpc>
                <a:spcPct val="150000"/>
              </a:lnSpc>
              <a:buNone/>
            </a:pPr>
            <a:r>
              <a:rPr lang="sv-SE" sz="1100" dirty="0">
                <a:ea typeface="+mn-lt"/>
                <a:cs typeface="+mn-lt"/>
              </a:rPr>
              <a:t>Undervisningen bygger bl.a. verktyg från Århus kommuns implementeringsguide (LIV) och Tjänstedesign, som är Varbergs metod för att kompetensutveckla medarbetarna i kommunen. Kundtjänst i Varbergs kommun bidragit med nya perspektiv på samarbetet mellan läroanstalt och kommun, och har bidragit till att fokusera på medborgarperspektivet. Dessutom har ett stort antal företag varit involverade i undervisningen genom Springboard-konceptet.</a:t>
            </a:r>
          </a:p>
          <a:p>
            <a:pPr marL="0" indent="0">
              <a:lnSpc>
                <a:spcPct val="150000"/>
              </a:lnSpc>
              <a:buNone/>
            </a:pPr>
            <a:r>
              <a:rPr lang="sv-SE" sz="1100" dirty="0">
                <a:ea typeface="+mn-lt"/>
                <a:cs typeface="+mn-lt"/>
              </a:rPr>
              <a:t>Projektets erfarenheter har delats med SOSU-skolor i hela Danmark och </a:t>
            </a:r>
            <a:r>
              <a:rPr lang="sv-SE" sz="1100" dirty="0" err="1">
                <a:ea typeface="+mn-lt"/>
                <a:cs typeface="+mn-lt"/>
              </a:rPr>
              <a:t>CareWare</a:t>
            </a:r>
            <a:r>
              <a:rPr lang="sv-SE" sz="1100" dirty="0">
                <a:ea typeface="+mn-lt"/>
                <a:cs typeface="+mn-lt"/>
              </a:rPr>
              <a:t> Nordic har varit en bidragande orsak till etableringen av en ny </a:t>
            </a:r>
            <a:r>
              <a:rPr lang="sv-SE" sz="1100" dirty="0" err="1">
                <a:ea typeface="+mn-lt"/>
                <a:cs typeface="+mn-lt"/>
              </a:rPr>
              <a:t>Digitech</a:t>
            </a:r>
            <a:r>
              <a:rPr lang="sv-SE" sz="1100" dirty="0">
                <a:ea typeface="+mn-lt"/>
                <a:cs typeface="+mn-lt"/>
              </a:rPr>
              <a:t>-linje på Social- och hälsovårdsassistentkursen med start i september 2022.</a:t>
            </a:r>
            <a:endParaRPr lang="sv-SE" sz="1100" dirty="0">
              <a:cs typeface="Arial" panose="020B0604020202020204"/>
            </a:endParaRPr>
          </a:p>
        </p:txBody>
      </p:sp>
      <p:sp>
        <p:nvSpPr>
          <p:cNvPr id="16" name="Rubrik 1">
            <a:extLst>
              <a:ext uri="{FF2B5EF4-FFF2-40B4-BE49-F238E27FC236}">
                <a16:creationId xmlns:a16="http://schemas.microsoft.com/office/drawing/2014/main" id="{4BDC820A-4EC5-3696-0F3E-702BBC4B8C92}"/>
              </a:ext>
            </a:extLst>
          </p:cNvPr>
          <p:cNvSpPr txBox="1">
            <a:spLocks/>
          </p:cNvSpPr>
          <p:nvPr/>
        </p:nvSpPr>
        <p:spPr>
          <a:xfrm>
            <a:off x="0" y="0"/>
            <a:ext cx="2453639" cy="365760"/>
          </a:xfrm>
          <a:prstGeom prst="rect">
            <a:avLst/>
          </a:prstGeom>
          <a:solidFill>
            <a:schemeClr val="accent1"/>
          </a:solidFill>
        </p:spPr>
        <p:txBody>
          <a:bodyPr vert="horz" lIns="91440" tIns="45720" rIns="91440" bIns="45720" rtlCol="0" anchor="ctr">
            <a:normAutofit fontScale="85000" lnSpcReduction="1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KOMPETENSUTVECKLING</a:t>
            </a:r>
            <a:endParaRPr lang="sv-SE" sz="900" dirty="0">
              <a:solidFill>
                <a:schemeClr val="bg1"/>
              </a:solidFill>
              <a:latin typeface="+mn-lt"/>
            </a:endParaRPr>
          </a:p>
        </p:txBody>
      </p:sp>
    </p:spTree>
    <p:extLst>
      <p:ext uri="{BB962C8B-B14F-4D97-AF65-F5344CB8AC3E}">
        <p14:creationId xmlns:p14="http://schemas.microsoft.com/office/powerpoint/2010/main" val="3968790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225DA36-E788-4A28-E558-0FE65EE0586F}"/>
              </a:ext>
            </a:extLst>
          </p:cNvPr>
          <p:cNvSpPr/>
          <p:nvPr/>
        </p:nvSpPr>
        <p:spPr>
          <a:xfrm>
            <a:off x="6947998" y="3174287"/>
            <a:ext cx="5554163" cy="313810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735958" y="847551"/>
            <a:ext cx="5333479" cy="1565391"/>
          </a:xfrm>
        </p:spPr>
        <p:txBody>
          <a:bodyPr vert="horz" lIns="91440" tIns="45720" rIns="91440" bIns="45720" rtlCol="0" anchor="t">
            <a:noAutofit/>
          </a:bodyPr>
          <a:lstStyle/>
          <a:p>
            <a:pPr defTabSz="914400"/>
            <a:r>
              <a:rPr lang="sv-SE" sz="4400" dirty="0">
                <a:solidFill>
                  <a:srgbClr val="FFFFFF"/>
                </a:solidFill>
                <a:ea typeface="+mj-lt"/>
                <a:cs typeface="+mj-lt"/>
              </a:rPr>
              <a:t>De välfärdsteknologiska pionjärerna i Århus</a:t>
            </a:r>
            <a:endParaRPr lang="en-US" dirty="0">
              <a:solidFill>
                <a:srgbClr val="FFFFFF"/>
              </a:solidFill>
              <a:cs typeface="Arial" panose="020B0604020202020204"/>
            </a:endParaRPr>
          </a:p>
        </p:txBody>
      </p:sp>
      <p:sp>
        <p:nvSpPr>
          <p:cNvPr id="5" name="Rektangel 4">
            <a:extLst>
              <a:ext uri="{FF2B5EF4-FFF2-40B4-BE49-F238E27FC236}">
                <a16:creationId xmlns:a16="http://schemas.microsoft.com/office/drawing/2014/main" id="{69989FD8-5822-057B-5D97-9BC34EB2455E}"/>
              </a:ext>
            </a:extLst>
          </p:cNvPr>
          <p:cNvSpPr/>
          <p:nvPr/>
        </p:nvSpPr>
        <p:spPr>
          <a:xfrm>
            <a:off x="794480" y="2870791"/>
            <a:ext cx="5112050" cy="5761826"/>
          </a:xfrm>
          <a:prstGeom prst="rect">
            <a:avLst/>
          </a:prstGeom>
        </p:spPr>
        <p:txBody>
          <a:bodyPr vert="horz" lIns="91440" tIns="45720" rIns="91440" bIns="45720" rtlCol="0" anchor="t">
            <a:normAutofit/>
          </a:bodyPr>
          <a:lstStyle/>
          <a:p>
            <a:pPr defTabSz="914400">
              <a:lnSpc>
                <a:spcPct val="150000"/>
              </a:lnSpc>
              <a:spcAft>
                <a:spcPts val="600"/>
              </a:spcAft>
            </a:pPr>
            <a:r>
              <a:rPr lang="sv-SE" sz="1600" dirty="0">
                <a:solidFill>
                  <a:srgbClr val="FFFFFF"/>
                </a:solidFill>
                <a:ea typeface="+mn-lt"/>
                <a:cs typeface="+mn-lt"/>
              </a:rPr>
              <a:t>De välfärdstekniska pionjärerna i Århus kommun har en nyckelfunktion när kommunen implementerar ny teknik. Pionjärerna ska bistå cheferna med att se till att välfärdsteknik är på agendan och att nyanställda fortlöpande utbildas i välfärdsteknik. Pionjärerna ska stödja, handleda och dokumentera arbetet med välfärdsteknik. Samtidigt fungerar de som en länk till leverantörerna och de tekniska servicemedarbetarna. Pionjärerna var i CW Nordics regi på en 3-dagars kompetenskurs med fokus på olika ämnen som behovsidentifiering, etiska dilemman och innovation.</a:t>
            </a:r>
            <a:endParaRPr lang="en-US" sz="2400" dirty="0">
              <a:solidFill>
                <a:srgbClr val="FFFFFF"/>
              </a:solidFill>
            </a:endParaRPr>
          </a:p>
        </p:txBody>
      </p:sp>
      <p:pic>
        <p:nvPicPr>
          <p:cNvPr id="3" name="Onlinemedia 2" descr="CareWare Nordic - AMU 2022">
            <a:hlinkClick r:id="" action="ppaction://media"/>
            <a:extLst>
              <a:ext uri="{FF2B5EF4-FFF2-40B4-BE49-F238E27FC236}">
                <a16:creationId xmlns:a16="http://schemas.microsoft.com/office/drawing/2014/main" id="{F96EE5DE-CB50-E3A8-F57E-FFE0C0237F84}"/>
              </a:ext>
            </a:extLst>
          </p:cNvPr>
          <p:cNvPicPr>
            <a:picLocks noRot="1" noChangeAspect="1"/>
          </p:cNvPicPr>
          <p:nvPr>
            <a:videoFile r:link="rId1"/>
          </p:nvPr>
        </p:nvPicPr>
        <p:blipFill>
          <a:blip r:embed="rId3"/>
          <a:stretch>
            <a:fillRect/>
          </a:stretch>
        </p:blipFill>
        <p:spPr>
          <a:xfrm>
            <a:off x="6747682" y="3402892"/>
            <a:ext cx="5525874" cy="3122119"/>
          </a:xfrm>
          <a:prstGeom prst="rect">
            <a:avLst/>
          </a:prstGeom>
        </p:spPr>
      </p:pic>
      <p:sp>
        <p:nvSpPr>
          <p:cNvPr id="10" name="Rubrik 1">
            <a:extLst>
              <a:ext uri="{FF2B5EF4-FFF2-40B4-BE49-F238E27FC236}">
                <a16:creationId xmlns:a16="http://schemas.microsoft.com/office/drawing/2014/main" id="{DE3A37EC-FEFB-58BB-2981-CF86C441FE47}"/>
              </a:ext>
            </a:extLst>
          </p:cNvPr>
          <p:cNvSpPr txBox="1">
            <a:spLocks/>
          </p:cNvSpPr>
          <p:nvPr/>
        </p:nvSpPr>
        <p:spPr>
          <a:xfrm>
            <a:off x="0" y="0"/>
            <a:ext cx="2453639" cy="365760"/>
          </a:xfrm>
          <a:prstGeom prst="rect">
            <a:avLst/>
          </a:prstGeom>
          <a:solidFill>
            <a:schemeClr val="accent1"/>
          </a:solidFill>
        </p:spPr>
        <p:txBody>
          <a:bodyPr vert="horz" lIns="91440" tIns="45720" rIns="91440" bIns="45720" rtlCol="0" anchor="ctr">
            <a:normAutofit fontScale="85000" lnSpcReduction="10000"/>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KOMPETENSUTVECKLING</a:t>
            </a:r>
            <a:endParaRPr lang="sv-SE" sz="900" dirty="0">
              <a:solidFill>
                <a:schemeClr val="bg1"/>
              </a:solidFill>
              <a:latin typeface="+mn-lt"/>
            </a:endParaRPr>
          </a:p>
        </p:txBody>
      </p:sp>
    </p:spTree>
    <p:extLst>
      <p:ext uri="{BB962C8B-B14F-4D97-AF65-F5344CB8AC3E}">
        <p14:creationId xmlns:p14="http://schemas.microsoft.com/office/powerpoint/2010/main" val="381809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E82F84-31FF-2D7D-F8E4-9980CFD003B1}"/>
              </a:ext>
            </a:extLst>
          </p:cNvPr>
          <p:cNvSpPr>
            <a:spLocks noGrp="1"/>
          </p:cNvSpPr>
          <p:nvPr>
            <p:ph type="title"/>
          </p:nvPr>
        </p:nvSpPr>
        <p:spPr/>
        <p:txBody>
          <a:bodyPr/>
          <a:lstStyle/>
          <a:p>
            <a:r>
              <a:rPr lang="sv-SE" sz="6150" dirty="0">
                <a:ea typeface="+mj-lt"/>
                <a:cs typeface="+mj-lt"/>
              </a:rPr>
              <a:t>Om du vill veta mer</a:t>
            </a:r>
            <a:endParaRPr lang="en-US" dirty="0"/>
          </a:p>
        </p:txBody>
      </p:sp>
      <p:sp>
        <p:nvSpPr>
          <p:cNvPr id="3" name="Platshållare för innehåll 2">
            <a:extLst>
              <a:ext uri="{FF2B5EF4-FFF2-40B4-BE49-F238E27FC236}">
                <a16:creationId xmlns:a16="http://schemas.microsoft.com/office/drawing/2014/main" id="{8EBE9E88-D1FA-51B8-365D-279FFE38EEDA}"/>
              </a:ext>
            </a:extLst>
          </p:cNvPr>
          <p:cNvSpPr>
            <a:spLocks noGrp="1"/>
          </p:cNvSpPr>
          <p:nvPr>
            <p:ph idx="1"/>
          </p:nvPr>
        </p:nvSpPr>
        <p:spPr/>
        <p:txBody>
          <a:bodyPr vert="horz" lIns="91440" tIns="45720" rIns="91440" bIns="45720" rtlCol="0" anchor="t">
            <a:normAutofit lnSpcReduction="10000"/>
          </a:bodyPr>
          <a:lstStyle/>
          <a:p>
            <a:pPr>
              <a:lnSpc>
                <a:spcPct val="150000"/>
              </a:lnSpc>
            </a:pPr>
            <a:r>
              <a:rPr lang="en-US" sz="2000" dirty="0"/>
              <a:t>Fler </a:t>
            </a:r>
            <a:r>
              <a:rPr lang="en-US" sz="2000" dirty="0" err="1"/>
              <a:t>filmer</a:t>
            </a:r>
            <a:r>
              <a:rPr lang="en-US" sz="2000" dirty="0"/>
              <a:t> </a:t>
            </a:r>
            <a:r>
              <a:rPr lang="en-US" sz="2000" dirty="0" err="1"/>
              <a:t>finns</a:t>
            </a:r>
            <a:r>
              <a:rPr lang="en-US" sz="2000" dirty="0"/>
              <a:t> </a:t>
            </a:r>
            <a:r>
              <a:rPr lang="en-US" sz="2000" dirty="0" err="1"/>
              <a:t>att</a:t>
            </a:r>
            <a:r>
              <a:rPr lang="en-US" sz="2000" dirty="0"/>
              <a:t> se </a:t>
            </a:r>
            <a:r>
              <a:rPr lang="en-US" sz="2000" dirty="0" err="1"/>
              <a:t>på</a:t>
            </a:r>
            <a:r>
              <a:rPr lang="en-US" sz="2000" dirty="0"/>
              <a:t> </a:t>
            </a:r>
            <a:r>
              <a:rPr lang="en-US" sz="2000" dirty="0" err="1"/>
              <a:t>vår</a:t>
            </a:r>
            <a:r>
              <a:rPr lang="en-US" sz="2000" dirty="0"/>
              <a:t> </a:t>
            </a:r>
            <a:r>
              <a:rPr lang="en-US" sz="2000" dirty="0">
                <a:hlinkClick r:id="rId2">
                  <a:extLst>
                    <a:ext uri="{A12FA001-AC4F-418D-AE19-62706E023703}">
                      <ahyp:hlinkClr xmlns:ahyp="http://schemas.microsoft.com/office/drawing/2018/hyperlinkcolor" val="tx"/>
                    </a:ext>
                  </a:extLst>
                </a:hlinkClick>
              </a:rPr>
              <a:t>youtube-kanal</a:t>
            </a:r>
            <a:r>
              <a:rPr lang="en-US" sz="2000" dirty="0"/>
              <a:t> </a:t>
            </a:r>
            <a:br>
              <a:rPr lang="en-US" sz="2000" dirty="0"/>
            </a:br>
            <a:r>
              <a:rPr lang="en-US" sz="2000" dirty="0"/>
              <a:t>Eller </a:t>
            </a:r>
            <a:r>
              <a:rPr lang="en-US" sz="2000" dirty="0" err="1"/>
              <a:t>gå</a:t>
            </a:r>
            <a:r>
              <a:rPr lang="en-US" sz="2000" dirty="0"/>
              <a:t> in </a:t>
            </a:r>
            <a:r>
              <a:rPr lang="en-US" sz="2000" dirty="0" err="1"/>
              <a:t>på</a:t>
            </a:r>
            <a:r>
              <a:rPr lang="en-US" sz="2000" dirty="0"/>
              <a:t> </a:t>
            </a:r>
            <a:r>
              <a:rPr lang="en-US" sz="2000" dirty="0" err="1"/>
              <a:t>vår</a:t>
            </a:r>
            <a:r>
              <a:rPr lang="en-US" sz="2000" dirty="0"/>
              <a:t> </a:t>
            </a:r>
            <a:r>
              <a:rPr lang="en-US" sz="2000" dirty="0">
                <a:hlinkClick r:id="rId3"/>
              </a:rPr>
              <a:t>webbplats</a:t>
            </a:r>
            <a:r>
              <a:rPr lang="en-US" sz="2000" dirty="0"/>
              <a:t> för </a:t>
            </a:r>
            <a:r>
              <a:rPr lang="en-US" sz="2000" dirty="0" err="1"/>
              <a:t>att</a:t>
            </a:r>
            <a:r>
              <a:rPr lang="en-US" sz="2000" dirty="0"/>
              <a:t> </a:t>
            </a:r>
            <a:r>
              <a:rPr lang="en-US" sz="2000" dirty="0" err="1"/>
              <a:t>läsa</a:t>
            </a:r>
            <a:r>
              <a:rPr lang="en-US" sz="2000" dirty="0"/>
              <a:t> mer.</a:t>
            </a:r>
          </a:p>
          <a:p>
            <a:pPr marL="0" indent="0">
              <a:lnSpc>
                <a:spcPct val="150000"/>
              </a:lnSpc>
              <a:buNone/>
            </a:pPr>
            <a:endParaRPr lang="en-US" sz="2000" b="1" dirty="0"/>
          </a:p>
          <a:p>
            <a:pPr marL="0" indent="0">
              <a:lnSpc>
                <a:spcPct val="150000"/>
              </a:lnSpc>
              <a:buNone/>
            </a:pPr>
            <a:r>
              <a:rPr lang="en-US" sz="2000" b="1" dirty="0">
                <a:ea typeface="+mn-lt"/>
                <a:cs typeface="+mn-lt"/>
              </a:rPr>
              <a:t>Om du </a:t>
            </a:r>
            <a:r>
              <a:rPr lang="en-US" sz="2000" b="1" dirty="0" err="1">
                <a:ea typeface="+mn-lt"/>
                <a:cs typeface="+mn-lt"/>
              </a:rPr>
              <a:t>är</a:t>
            </a:r>
            <a:r>
              <a:rPr lang="en-US" sz="2000" b="1" dirty="0">
                <a:ea typeface="+mn-lt"/>
                <a:cs typeface="+mn-lt"/>
              </a:rPr>
              <a:t> </a:t>
            </a:r>
            <a:r>
              <a:rPr lang="en-US" sz="2000" b="1" dirty="0" err="1">
                <a:ea typeface="+mn-lt"/>
                <a:cs typeface="+mn-lt"/>
              </a:rPr>
              <a:t>intresserad</a:t>
            </a:r>
            <a:r>
              <a:rPr lang="en-US" sz="2000" b="1" dirty="0">
                <a:ea typeface="+mn-lt"/>
                <a:cs typeface="+mn-lt"/>
              </a:rPr>
              <a:t> av </a:t>
            </a:r>
            <a:r>
              <a:rPr lang="en-US" sz="2000" b="1" dirty="0" err="1">
                <a:ea typeface="+mn-lt"/>
                <a:cs typeface="+mn-lt"/>
              </a:rPr>
              <a:t>att</a:t>
            </a:r>
            <a:r>
              <a:rPr lang="en-US" sz="2000" b="1" dirty="0">
                <a:ea typeface="+mn-lt"/>
                <a:cs typeface="+mn-lt"/>
              </a:rPr>
              <a:t> </a:t>
            </a:r>
            <a:r>
              <a:rPr lang="en-US" sz="2000" b="1" dirty="0" err="1">
                <a:ea typeface="+mn-lt"/>
                <a:cs typeface="+mn-lt"/>
              </a:rPr>
              <a:t>lära</a:t>
            </a:r>
            <a:r>
              <a:rPr lang="en-US" sz="2000" b="1" dirty="0">
                <a:ea typeface="+mn-lt"/>
                <a:cs typeface="+mn-lt"/>
              </a:rPr>
              <a:t> dig </a:t>
            </a:r>
            <a:r>
              <a:rPr lang="en-US" sz="2000" b="1" dirty="0" err="1">
                <a:ea typeface="+mn-lt"/>
                <a:cs typeface="+mn-lt"/>
              </a:rPr>
              <a:t>mer</a:t>
            </a:r>
            <a:r>
              <a:rPr lang="en-US" sz="2000" b="1" dirty="0">
                <a:ea typeface="+mn-lt"/>
                <a:cs typeface="+mn-lt"/>
              </a:rPr>
              <a:t> om </a:t>
            </a:r>
            <a:r>
              <a:rPr lang="en-US" sz="2000" b="1" dirty="0" err="1">
                <a:ea typeface="+mn-lt"/>
                <a:cs typeface="+mn-lt"/>
              </a:rPr>
              <a:t>eller</a:t>
            </a:r>
            <a:r>
              <a:rPr lang="en-US" sz="2000" b="1" dirty="0">
                <a:ea typeface="+mn-lt"/>
                <a:cs typeface="+mn-lt"/>
              </a:rPr>
              <a:t> delta </a:t>
            </a:r>
            <a:r>
              <a:rPr lang="en-US" sz="2000" b="1" dirty="0" err="1">
                <a:ea typeface="+mn-lt"/>
                <a:cs typeface="+mn-lt"/>
              </a:rPr>
              <a:t>i</a:t>
            </a:r>
            <a:r>
              <a:rPr lang="en-US" sz="2000" b="1" dirty="0">
                <a:ea typeface="+mn-lt"/>
                <a:cs typeface="+mn-lt"/>
              </a:rPr>
              <a:t>:</a:t>
            </a:r>
            <a:endParaRPr lang="en-US" b="1" dirty="0"/>
          </a:p>
          <a:p>
            <a:pPr>
              <a:lnSpc>
                <a:spcPct val="150000"/>
              </a:lnSpc>
            </a:pPr>
            <a:r>
              <a:rPr lang="en-US" sz="2000" dirty="0"/>
              <a:t>Springboards </a:t>
            </a:r>
            <a:r>
              <a:rPr lang="en-US" sz="2000" dirty="0" err="1"/>
              <a:t>kan</a:t>
            </a:r>
            <a:r>
              <a:rPr lang="en-US" sz="2000" dirty="0"/>
              <a:t> du </a:t>
            </a:r>
            <a:r>
              <a:rPr lang="en-US" sz="2000" dirty="0" err="1"/>
              <a:t>kontakta</a:t>
            </a:r>
            <a:r>
              <a:rPr lang="en-US" sz="2000" dirty="0"/>
              <a:t> TUCV </a:t>
            </a:r>
            <a:r>
              <a:rPr lang="da-DK" sz="2000" dirty="0">
                <a:hlinkClick r:id="rId4"/>
              </a:rPr>
              <a:t>Test- og Udviklingscenter for Velfærdsteknologi (tucv.dk)</a:t>
            </a:r>
            <a:r>
              <a:rPr lang="da-DK" sz="2000" dirty="0"/>
              <a:t> </a:t>
            </a:r>
            <a:r>
              <a:rPr lang="en-US" sz="2000" dirty="0" err="1"/>
              <a:t>och</a:t>
            </a:r>
            <a:r>
              <a:rPr lang="en-US" sz="2000" dirty="0"/>
              <a:t> </a:t>
            </a:r>
            <a:r>
              <a:rPr lang="en-US" sz="2000" dirty="0" err="1"/>
              <a:t>Teknologi</a:t>
            </a:r>
            <a:r>
              <a:rPr lang="en-US" sz="2000" dirty="0"/>
              <a:t> </a:t>
            </a:r>
            <a:r>
              <a:rPr lang="en-US" sz="2000" dirty="0" err="1"/>
              <a:t>i</a:t>
            </a:r>
            <a:r>
              <a:rPr lang="en-US" sz="2000" dirty="0"/>
              <a:t> </a:t>
            </a:r>
            <a:r>
              <a:rPr lang="en-US" sz="2000" dirty="0" err="1"/>
              <a:t>Praksis</a:t>
            </a:r>
            <a:r>
              <a:rPr lang="en-US" sz="2000" dirty="0"/>
              <a:t> </a:t>
            </a:r>
            <a:r>
              <a:rPr lang="da-DK" sz="2000" dirty="0">
                <a:hlinkClick r:id="rId5"/>
              </a:rPr>
              <a:t>Præsentationsdage (careware.dk)</a:t>
            </a:r>
            <a:r>
              <a:rPr lang="da-DK" sz="2000" dirty="0"/>
              <a:t> </a:t>
            </a:r>
            <a:r>
              <a:rPr lang="en-US" sz="2000" dirty="0" err="1"/>
              <a:t>i</a:t>
            </a:r>
            <a:r>
              <a:rPr lang="en-US" sz="2000" dirty="0"/>
              <a:t> Danmark </a:t>
            </a:r>
            <a:r>
              <a:rPr lang="en-US" sz="2000" dirty="0" err="1"/>
              <a:t>eller</a:t>
            </a:r>
            <a:r>
              <a:rPr lang="en-US" sz="2000" dirty="0"/>
              <a:t> Leap for Life </a:t>
            </a:r>
            <a:r>
              <a:rPr lang="da-DK" sz="2000" dirty="0">
                <a:hlinkClick r:id="rId6"/>
              </a:rPr>
              <a:t>Möjligheter - Leap for Life</a:t>
            </a:r>
            <a:r>
              <a:rPr lang="da-DK" sz="2000" dirty="0"/>
              <a:t> </a:t>
            </a:r>
            <a:r>
              <a:rPr lang="en-US" sz="2000" dirty="0" err="1"/>
              <a:t>i</a:t>
            </a:r>
            <a:r>
              <a:rPr lang="en-US" sz="2000" dirty="0"/>
              <a:t> Sverige.</a:t>
            </a:r>
          </a:p>
          <a:p>
            <a:pPr>
              <a:lnSpc>
                <a:spcPct val="150000"/>
              </a:lnSpc>
            </a:pPr>
            <a:r>
              <a:rPr lang="en-US" sz="2000" dirty="0" err="1"/>
              <a:t>Presentationsdag</a:t>
            </a:r>
            <a:r>
              <a:rPr lang="en-US" sz="2000" dirty="0"/>
              <a:t> </a:t>
            </a:r>
            <a:r>
              <a:rPr lang="en-US" sz="2000" dirty="0" err="1"/>
              <a:t>kan</a:t>
            </a:r>
            <a:r>
              <a:rPr lang="en-US" sz="2000" dirty="0"/>
              <a:t> du </a:t>
            </a:r>
            <a:r>
              <a:rPr lang="en-US" sz="2000" dirty="0" err="1"/>
              <a:t>kontakta</a:t>
            </a:r>
            <a:r>
              <a:rPr lang="en-US" sz="2000" dirty="0"/>
              <a:t> </a:t>
            </a:r>
            <a:r>
              <a:rPr lang="en-US" sz="2000" dirty="0">
                <a:hlinkClick r:id="rId7"/>
              </a:rPr>
              <a:t>Teknologi i Praksis.</a:t>
            </a:r>
            <a:endParaRPr lang="en-US" sz="2000" dirty="0"/>
          </a:p>
          <a:p>
            <a:pPr>
              <a:lnSpc>
                <a:spcPct val="150000"/>
              </a:lnSpc>
            </a:pPr>
            <a:r>
              <a:rPr lang="en-US" sz="2000" dirty="0"/>
              <a:t>Innovation Jam </a:t>
            </a:r>
            <a:r>
              <a:rPr lang="en-US" sz="2000" dirty="0" err="1"/>
              <a:t>kan</a:t>
            </a:r>
            <a:r>
              <a:rPr lang="en-US" sz="2000" dirty="0"/>
              <a:t> du </a:t>
            </a:r>
            <a:r>
              <a:rPr lang="en-US" sz="2000" dirty="0" err="1"/>
              <a:t>kontakta</a:t>
            </a:r>
            <a:r>
              <a:rPr lang="en-US" sz="2000" dirty="0"/>
              <a:t> </a:t>
            </a:r>
            <a:r>
              <a:rPr lang="en-US" sz="2000" dirty="0">
                <a:hlinkClick r:id="rId8"/>
              </a:rPr>
              <a:t>Leap for Life</a:t>
            </a:r>
          </a:p>
          <a:p>
            <a:pPr>
              <a:lnSpc>
                <a:spcPct val="150000"/>
              </a:lnSpc>
            </a:pPr>
            <a:r>
              <a:rPr lang="en-US" sz="2000" dirty="0" err="1">
                <a:ea typeface="+mn-lt"/>
                <a:cs typeface="+mn-lt"/>
              </a:rPr>
              <a:t>Undervisningskurser</a:t>
            </a:r>
            <a:r>
              <a:rPr lang="en-US" sz="2000" dirty="0">
                <a:ea typeface="+mn-lt"/>
                <a:cs typeface="+mn-lt"/>
              </a:rPr>
              <a:t> </a:t>
            </a:r>
            <a:r>
              <a:rPr lang="en-US" sz="2000" dirty="0" err="1">
                <a:ea typeface="+mn-lt"/>
                <a:cs typeface="+mn-lt"/>
              </a:rPr>
              <a:t>i</a:t>
            </a:r>
            <a:r>
              <a:rPr lang="en-US" sz="2000" dirty="0">
                <a:ea typeface="+mn-lt"/>
                <a:cs typeface="+mn-lt"/>
              </a:rPr>
              <a:t> </a:t>
            </a:r>
            <a:r>
              <a:rPr lang="en-US" sz="2000" dirty="0" err="1">
                <a:ea typeface="+mn-lt"/>
                <a:cs typeface="+mn-lt"/>
              </a:rPr>
              <a:t>välfärdsteknik</a:t>
            </a:r>
            <a:r>
              <a:rPr lang="en-US" sz="2000" dirty="0">
                <a:ea typeface="+mn-lt"/>
                <a:cs typeface="+mn-lt"/>
              </a:rPr>
              <a:t> för </a:t>
            </a:r>
            <a:r>
              <a:rPr lang="en-US" sz="2000" dirty="0" err="1">
                <a:ea typeface="+mn-lt"/>
                <a:cs typeface="+mn-lt"/>
              </a:rPr>
              <a:t>studenter</a:t>
            </a:r>
            <a:r>
              <a:rPr lang="en-US" sz="2000" dirty="0">
                <a:ea typeface="+mn-lt"/>
                <a:cs typeface="+mn-lt"/>
              </a:rPr>
              <a:t> </a:t>
            </a:r>
            <a:r>
              <a:rPr lang="en-US" sz="2000" dirty="0" err="1">
                <a:ea typeface="+mn-lt"/>
                <a:cs typeface="+mn-lt"/>
              </a:rPr>
              <a:t>och</a:t>
            </a:r>
            <a:r>
              <a:rPr lang="en-US" sz="2000" dirty="0">
                <a:ea typeface="+mn-lt"/>
                <a:cs typeface="+mn-lt"/>
              </a:rPr>
              <a:t> </a:t>
            </a:r>
            <a:r>
              <a:rPr lang="en-US" sz="2000" dirty="0" err="1">
                <a:ea typeface="+mn-lt"/>
                <a:cs typeface="+mn-lt"/>
              </a:rPr>
              <a:t>anställda</a:t>
            </a:r>
            <a:r>
              <a:rPr lang="en-US" sz="2000" dirty="0">
                <a:ea typeface="+mn-lt"/>
                <a:cs typeface="+mn-lt"/>
              </a:rPr>
              <a:t> </a:t>
            </a:r>
            <a:r>
              <a:rPr lang="en-US" sz="2000" dirty="0" err="1">
                <a:ea typeface="+mn-lt"/>
                <a:cs typeface="+mn-lt"/>
              </a:rPr>
              <a:t>kan</a:t>
            </a:r>
            <a:r>
              <a:rPr lang="en-US" sz="2000" dirty="0">
                <a:ea typeface="+mn-lt"/>
                <a:cs typeface="+mn-lt"/>
              </a:rPr>
              <a:t> </a:t>
            </a:r>
            <a:r>
              <a:rPr lang="en-US" sz="2000" dirty="0" err="1">
                <a:ea typeface="+mn-lt"/>
                <a:cs typeface="+mn-lt"/>
              </a:rPr>
              <a:t>kontakta</a:t>
            </a:r>
            <a:r>
              <a:rPr lang="en-US" sz="2000" dirty="0">
                <a:ea typeface="+mn-lt"/>
                <a:cs typeface="+mn-lt"/>
              </a:rPr>
              <a:t> </a:t>
            </a:r>
            <a:r>
              <a:rPr lang="en-US" sz="2000" dirty="0" err="1">
                <a:ea typeface="+mn-lt"/>
                <a:cs typeface="+mn-lt"/>
              </a:rPr>
              <a:t>Århus</a:t>
            </a:r>
            <a:r>
              <a:rPr lang="en-US" sz="2000" dirty="0">
                <a:ea typeface="+mn-lt"/>
                <a:cs typeface="+mn-lt"/>
              </a:rPr>
              <a:t> </a:t>
            </a:r>
            <a:r>
              <a:rPr lang="en-US" sz="2000" dirty="0" err="1">
                <a:ea typeface="+mn-lt"/>
                <a:cs typeface="+mn-lt"/>
              </a:rPr>
              <a:t>kommun</a:t>
            </a:r>
            <a:r>
              <a:rPr lang="en-US" sz="2000" dirty="0"/>
              <a:t> </a:t>
            </a:r>
            <a:r>
              <a:rPr lang="da-DK" sz="2000" dirty="0">
                <a:hlinkClick r:id="rId9"/>
              </a:rPr>
              <a:t>LIV implementeringsguide (aarhus.dk)</a:t>
            </a:r>
            <a:r>
              <a:rPr lang="da-DK" sz="2000" dirty="0"/>
              <a:t> </a:t>
            </a:r>
            <a:endParaRPr lang="sv-SE" sz="2000" dirty="0"/>
          </a:p>
          <a:p>
            <a:pPr>
              <a:lnSpc>
                <a:spcPct val="150000"/>
              </a:lnSpc>
            </a:pPr>
            <a:endParaRPr lang="sv-SE" sz="2000" dirty="0"/>
          </a:p>
        </p:txBody>
      </p:sp>
    </p:spTree>
    <p:extLst>
      <p:ext uri="{BB962C8B-B14F-4D97-AF65-F5344CB8AC3E}">
        <p14:creationId xmlns:p14="http://schemas.microsoft.com/office/powerpoint/2010/main" val="3524292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C869FB9-1DFF-A82F-E9FF-AEB43B13B2DE}"/>
              </a:ext>
            </a:extLst>
          </p:cNvPr>
          <p:cNvPicPr>
            <a:picLocks noChangeAspect="1"/>
          </p:cNvPicPr>
          <p:nvPr/>
        </p:nvPicPr>
        <p:blipFill>
          <a:blip r:embed="rId2"/>
          <a:stretch>
            <a:fillRect/>
          </a:stretch>
        </p:blipFill>
        <p:spPr>
          <a:xfrm>
            <a:off x="1418169" y="4674141"/>
            <a:ext cx="1467795" cy="1467795"/>
          </a:xfrm>
          <a:prstGeom prst="rect">
            <a:avLst/>
          </a:prstGeom>
        </p:spPr>
      </p:pic>
      <p:pic>
        <p:nvPicPr>
          <p:cNvPr id="6" name="Bildobjekt 5">
            <a:extLst>
              <a:ext uri="{FF2B5EF4-FFF2-40B4-BE49-F238E27FC236}">
                <a16:creationId xmlns:a16="http://schemas.microsoft.com/office/drawing/2014/main" id="{E4B5BC75-BEC9-026D-AC49-D25C35979913}"/>
              </a:ext>
            </a:extLst>
          </p:cNvPr>
          <p:cNvPicPr>
            <a:picLocks noChangeAspect="1"/>
          </p:cNvPicPr>
          <p:nvPr/>
        </p:nvPicPr>
        <p:blipFill>
          <a:blip r:embed="rId3"/>
          <a:stretch>
            <a:fillRect/>
          </a:stretch>
        </p:blipFill>
        <p:spPr>
          <a:xfrm>
            <a:off x="6772901" y="6608800"/>
            <a:ext cx="1953635" cy="1953635"/>
          </a:xfrm>
          <a:prstGeom prst="rect">
            <a:avLst/>
          </a:prstGeom>
        </p:spPr>
      </p:pic>
      <p:pic>
        <p:nvPicPr>
          <p:cNvPr id="7" name="Bildobjekt 6" descr="En bild som visar text&#10;&#10;Automatiskt genererad beskrivning">
            <a:extLst>
              <a:ext uri="{FF2B5EF4-FFF2-40B4-BE49-F238E27FC236}">
                <a16:creationId xmlns:a16="http://schemas.microsoft.com/office/drawing/2014/main" id="{67434AB4-C542-6E94-C7E5-C2DA0161001F}"/>
              </a:ext>
            </a:extLst>
          </p:cNvPr>
          <p:cNvPicPr>
            <a:picLocks noChangeAspect="1"/>
          </p:cNvPicPr>
          <p:nvPr/>
        </p:nvPicPr>
        <p:blipFill>
          <a:blip r:embed="rId4"/>
          <a:stretch>
            <a:fillRect/>
          </a:stretch>
        </p:blipFill>
        <p:spPr>
          <a:xfrm>
            <a:off x="3000112" y="3851279"/>
            <a:ext cx="3146350" cy="3146350"/>
          </a:xfrm>
          <a:prstGeom prst="rect">
            <a:avLst/>
          </a:prstGeom>
        </p:spPr>
      </p:pic>
      <p:pic>
        <p:nvPicPr>
          <p:cNvPr id="8" name="Bildobjekt 7">
            <a:extLst>
              <a:ext uri="{FF2B5EF4-FFF2-40B4-BE49-F238E27FC236}">
                <a16:creationId xmlns:a16="http://schemas.microsoft.com/office/drawing/2014/main" id="{F1596BF1-AE0F-1DB6-70E2-03F4F5BAE3C5}"/>
              </a:ext>
            </a:extLst>
          </p:cNvPr>
          <p:cNvPicPr>
            <a:picLocks noChangeAspect="1"/>
          </p:cNvPicPr>
          <p:nvPr/>
        </p:nvPicPr>
        <p:blipFill>
          <a:blip r:embed="rId5"/>
          <a:stretch>
            <a:fillRect/>
          </a:stretch>
        </p:blipFill>
        <p:spPr>
          <a:xfrm>
            <a:off x="6394578" y="5063275"/>
            <a:ext cx="1334359" cy="763920"/>
          </a:xfrm>
          <a:prstGeom prst="rect">
            <a:avLst/>
          </a:prstGeom>
        </p:spPr>
      </p:pic>
      <p:pic>
        <p:nvPicPr>
          <p:cNvPr id="9" name="Bildobjekt 8" descr="En bild som visar text&#10;&#10;Automatiskt genererad beskrivning">
            <a:extLst>
              <a:ext uri="{FF2B5EF4-FFF2-40B4-BE49-F238E27FC236}">
                <a16:creationId xmlns:a16="http://schemas.microsoft.com/office/drawing/2014/main" id="{06536310-38E5-A817-BA1C-BA63790CAC29}"/>
              </a:ext>
            </a:extLst>
          </p:cNvPr>
          <p:cNvPicPr>
            <a:picLocks noChangeAspect="1"/>
          </p:cNvPicPr>
          <p:nvPr/>
        </p:nvPicPr>
        <p:blipFill>
          <a:blip r:embed="rId6"/>
          <a:stretch>
            <a:fillRect/>
          </a:stretch>
        </p:blipFill>
        <p:spPr>
          <a:xfrm>
            <a:off x="8641441" y="5139319"/>
            <a:ext cx="2600289" cy="611832"/>
          </a:xfrm>
          <a:prstGeom prst="rect">
            <a:avLst/>
          </a:prstGeom>
        </p:spPr>
      </p:pic>
      <p:pic>
        <p:nvPicPr>
          <p:cNvPr id="10" name="Bildobjekt 9">
            <a:extLst>
              <a:ext uri="{FF2B5EF4-FFF2-40B4-BE49-F238E27FC236}">
                <a16:creationId xmlns:a16="http://schemas.microsoft.com/office/drawing/2014/main" id="{5784D734-F49D-4C04-07A6-D2114650CC80}"/>
              </a:ext>
            </a:extLst>
          </p:cNvPr>
          <p:cNvPicPr>
            <a:picLocks noChangeAspect="1"/>
          </p:cNvPicPr>
          <p:nvPr/>
        </p:nvPicPr>
        <p:blipFill rotWithShape="1">
          <a:blip r:embed="rId7"/>
          <a:srcRect l="27968" t="21637" r="33748" b="24817"/>
          <a:stretch/>
        </p:blipFill>
        <p:spPr>
          <a:xfrm>
            <a:off x="2276296" y="1229223"/>
            <a:ext cx="2511413" cy="2485159"/>
          </a:xfrm>
          <a:prstGeom prst="rect">
            <a:avLst/>
          </a:prstGeom>
        </p:spPr>
      </p:pic>
      <p:pic>
        <p:nvPicPr>
          <p:cNvPr id="3" name="Bildobjekt 2">
            <a:extLst>
              <a:ext uri="{FF2B5EF4-FFF2-40B4-BE49-F238E27FC236}">
                <a16:creationId xmlns:a16="http://schemas.microsoft.com/office/drawing/2014/main" id="{276020A4-353D-F9F4-2D29-092C3C3D2F3F}"/>
              </a:ext>
            </a:extLst>
          </p:cNvPr>
          <p:cNvPicPr>
            <a:picLocks noChangeAspect="1"/>
          </p:cNvPicPr>
          <p:nvPr/>
        </p:nvPicPr>
        <p:blipFill>
          <a:blip r:embed="rId8"/>
          <a:stretch>
            <a:fillRect/>
          </a:stretch>
        </p:blipFill>
        <p:spPr>
          <a:xfrm>
            <a:off x="9364749" y="7140231"/>
            <a:ext cx="2290007" cy="849211"/>
          </a:xfrm>
          <a:prstGeom prst="rect">
            <a:avLst/>
          </a:prstGeom>
        </p:spPr>
      </p:pic>
      <p:pic>
        <p:nvPicPr>
          <p:cNvPr id="12" name="Bildobjekt 11">
            <a:extLst>
              <a:ext uri="{FF2B5EF4-FFF2-40B4-BE49-F238E27FC236}">
                <a16:creationId xmlns:a16="http://schemas.microsoft.com/office/drawing/2014/main" id="{34980F06-59D4-675B-67C7-169208893304}"/>
              </a:ext>
            </a:extLst>
          </p:cNvPr>
          <p:cNvPicPr>
            <a:picLocks noChangeAspect="1"/>
          </p:cNvPicPr>
          <p:nvPr/>
        </p:nvPicPr>
        <p:blipFill>
          <a:blip r:embed="rId9"/>
          <a:stretch>
            <a:fillRect/>
          </a:stretch>
        </p:blipFill>
        <p:spPr>
          <a:xfrm>
            <a:off x="4043228" y="7047599"/>
            <a:ext cx="2193290" cy="1117600"/>
          </a:xfrm>
          <a:prstGeom prst="rect">
            <a:avLst/>
          </a:prstGeom>
        </p:spPr>
      </p:pic>
      <p:pic>
        <p:nvPicPr>
          <p:cNvPr id="14" name="Bildobjekt 13">
            <a:extLst>
              <a:ext uri="{FF2B5EF4-FFF2-40B4-BE49-F238E27FC236}">
                <a16:creationId xmlns:a16="http://schemas.microsoft.com/office/drawing/2014/main" id="{15141665-DE5E-CEE8-22A8-C1DF87E4A9A9}"/>
              </a:ext>
            </a:extLst>
          </p:cNvPr>
          <p:cNvPicPr>
            <a:picLocks noChangeAspect="1"/>
          </p:cNvPicPr>
          <p:nvPr/>
        </p:nvPicPr>
        <p:blipFill>
          <a:blip r:embed="rId10"/>
          <a:stretch>
            <a:fillRect/>
          </a:stretch>
        </p:blipFill>
        <p:spPr>
          <a:xfrm>
            <a:off x="779758" y="6690218"/>
            <a:ext cx="2731463" cy="1707669"/>
          </a:xfrm>
          <a:prstGeom prst="rect">
            <a:avLst/>
          </a:prstGeom>
        </p:spPr>
      </p:pic>
      <p:pic>
        <p:nvPicPr>
          <p:cNvPr id="15" name="Bildobjekt 14">
            <a:extLst>
              <a:ext uri="{FF2B5EF4-FFF2-40B4-BE49-F238E27FC236}">
                <a16:creationId xmlns:a16="http://schemas.microsoft.com/office/drawing/2014/main" id="{53936771-2EAE-F282-3B29-08A98C414029}"/>
              </a:ext>
            </a:extLst>
          </p:cNvPr>
          <p:cNvPicPr>
            <a:picLocks noChangeAspect="1"/>
          </p:cNvPicPr>
          <p:nvPr/>
        </p:nvPicPr>
        <p:blipFill rotWithShape="1">
          <a:blip r:embed="rId11"/>
          <a:srcRect r="21198"/>
          <a:stretch/>
        </p:blipFill>
        <p:spPr>
          <a:xfrm>
            <a:off x="6584932" y="2251411"/>
            <a:ext cx="3807082" cy="1038709"/>
          </a:xfrm>
          <a:prstGeom prst="rect">
            <a:avLst/>
          </a:prstGeom>
        </p:spPr>
      </p:pic>
    </p:spTree>
    <p:extLst>
      <p:ext uri="{BB962C8B-B14F-4D97-AF65-F5344CB8AC3E}">
        <p14:creationId xmlns:p14="http://schemas.microsoft.com/office/powerpoint/2010/main" val="3090905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objekt 5" descr="En bild som visar golv, person, inomhus, skodon&#10;&#10;Automatiskt genererad beskrivning">
            <a:extLst>
              <a:ext uri="{FF2B5EF4-FFF2-40B4-BE49-F238E27FC236}">
                <a16:creationId xmlns:a16="http://schemas.microsoft.com/office/drawing/2014/main" id="{24928DBD-E1BA-0988-247C-4915CEAFD202}"/>
              </a:ext>
            </a:extLst>
          </p:cNvPr>
          <p:cNvPicPr>
            <a:picLocks noChangeAspect="1"/>
          </p:cNvPicPr>
          <p:nvPr/>
        </p:nvPicPr>
        <p:blipFill rotWithShape="1">
          <a:blip r:embed="rId2"/>
          <a:srcRect l="-17536" r="38225"/>
          <a:stretch/>
        </p:blipFill>
        <p:spPr>
          <a:xfrm>
            <a:off x="2648473" y="10"/>
            <a:ext cx="10153124" cy="9601190"/>
          </a:xfrm>
          <a:prstGeom prst="rect">
            <a:avLst/>
          </a:prstGeom>
        </p:spPr>
      </p:pic>
      <p:sp>
        <p:nvSpPr>
          <p:cNvPr id="4" name="Rektangel 3">
            <a:extLst>
              <a:ext uri="{FF2B5EF4-FFF2-40B4-BE49-F238E27FC236}">
                <a16:creationId xmlns:a16="http://schemas.microsoft.com/office/drawing/2014/main" id="{85B51C56-DA99-CC2A-92AD-C17530E7A29E}"/>
              </a:ext>
            </a:extLst>
          </p:cNvPr>
          <p:cNvSpPr/>
          <p:nvPr/>
        </p:nvSpPr>
        <p:spPr>
          <a:xfrm>
            <a:off x="-1" y="0"/>
            <a:ext cx="10153123" cy="9601200"/>
          </a:xfrm>
          <a:prstGeom prst="rect">
            <a:avLst/>
          </a:prstGeom>
          <a:gradFill flip="none" rotWithShape="1">
            <a:gsLst>
              <a:gs pos="0">
                <a:schemeClr val="bg1">
                  <a:alpha val="0"/>
                </a:schemeClr>
              </a:gs>
              <a:gs pos="25000">
                <a:srgbClr val="FFFFFF">
                  <a:alpha val="49887"/>
                </a:srgbClr>
              </a:gs>
              <a:gs pos="50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9048CDD0-9B52-8C64-3039-0775ED54F09E}"/>
              </a:ext>
            </a:extLst>
          </p:cNvPr>
          <p:cNvSpPr>
            <a:spLocks noGrp="1"/>
          </p:cNvSpPr>
          <p:nvPr>
            <p:ph type="title"/>
          </p:nvPr>
        </p:nvSpPr>
        <p:spPr>
          <a:xfrm>
            <a:off x="457200" y="511175"/>
            <a:ext cx="5131544" cy="1645872"/>
          </a:xfrm>
        </p:spPr>
        <p:txBody>
          <a:bodyPr anchor="t">
            <a:normAutofit/>
          </a:bodyPr>
          <a:lstStyle/>
          <a:p>
            <a:r>
              <a:rPr lang="en-US" sz="5400" dirty="0" err="1">
                <a:ea typeface="+mj-lt"/>
                <a:cs typeface="+mj-lt"/>
              </a:rPr>
              <a:t>Affärsutveckling</a:t>
            </a:r>
            <a:endParaRPr lang="en-US" dirty="0" err="1"/>
          </a:p>
        </p:txBody>
      </p:sp>
      <p:sp>
        <p:nvSpPr>
          <p:cNvPr id="3" name="Platshållare för innehåll 2">
            <a:extLst>
              <a:ext uri="{FF2B5EF4-FFF2-40B4-BE49-F238E27FC236}">
                <a16:creationId xmlns:a16="http://schemas.microsoft.com/office/drawing/2014/main" id="{2DC42BE0-2C24-A549-5855-478456B99CE2}"/>
              </a:ext>
            </a:extLst>
          </p:cNvPr>
          <p:cNvSpPr>
            <a:spLocks noGrp="1"/>
          </p:cNvSpPr>
          <p:nvPr>
            <p:ph idx="1"/>
          </p:nvPr>
        </p:nvSpPr>
        <p:spPr>
          <a:xfrm>
            <a:off x="457200" y="2157047"/>
            <a:ext cx="4747846" cy="6932979"/>
          </a:xfrm>
        </p:spPr>
        <p:txBody>
          <a:bodyPr vert="horz" lIns="91440" tIns="45720" rIns="91440" bIns="45720" rtlCol="0" anchor="t">
            <a:normAutofit fontScale="92500"/>
          </a:bodyPr>
          <a:lstStyle/>
          <a:p>
            <a:pPr marL="0" indent="0">
              <a:lnSpc>
                <a:spcPct val="150000"/>
              </a:lnSpc>
              <a:buNone/>
            </a:pPr>
            <a:r>
              <a:rPr lang="sv-SE" sz="1200" dirty="0" err="1">
                <a:ea typeface="+mn-lt"/>
                <a:cs typeface="+mn-lt"/>
              </a:rPr>
              <a:t>CareWare</a:t>
            </a:r>
            <a:r>
              <a:rPr lang="sv-SE" sz="1200" dirty="0">
                <a:ea typeface="+mn-lt"/>
                <a:cs typeface="+mn-lt"/>
              </a:rPr>
              <a:t> Nordic har som målsättning att skapa plattformar där företag kan föra dialog med allmänheten om utveckling, testning och utvärdering av lösningar. Projektet har därför arbetat med utveckling och spridning av koncepten </a:t>
            </a:r>
            <a:r>
              <a:rPr lang="sv-SE" sz="1200" dirty="0" err="1">
                <a:ea typeface="+mn-lt"/>
                <a:cs typeface="+mn-lt"/>
              </a:rPr>
              <a:t>CareWare</a:t>
            </a:r>
            <a:r>
              <a:rPr lang="sv-SE" sz="1200" dirty="0">
                <a:ea typeface="+mn-lt"/>
                <a:cs typeface="+mn-lt"/>
              </a:rPr>
              <a:t> Presentationsdag och Innovation Jam, som är ett bra sätt att sprida kunskap och erfarenhet mellan målgrupperna vård- och omsorgspersonal, entreprenörer och utvecklare i offentliga organisationer i både Sverige och Danmark.</a:t>
            </a:r>
            <a:endParaRPr lang="en-US" sz="1200" dirty="0">
              <a:ea typeface="+mn-lt"/>
              <a:cs typeface="+mn-lt"/>
            </a:endParaRPr>
          </a:p>
          <a:p>
            <a:pPr marL="0" indent="0">
              <a:lnSpc>
                <a:spcPct val="150000"/>
              </a:lnSpc>
              <a:buNone/>
            </a:pPr>
            <a:r>
              <a:rPr lang="sv-SE" sz="1200" dirty="0">
                <a:ea typeface="+mn-lt"/>
                <a:cs typeface="+mn-lt"/>
              </a:rPr>
              <a:t>Vi har även utvecklat konceptet Springboards, där berörda parter – både företag och kommuner och sjukhus – träffas under några timmar och kan visa upp välfärdstekniska lösningar och presentera nya behov och problem. Det öppnar upp för både sparring, nya insikter och eventuellt starten på nya samarbeten. Springboards är en relativt enkel och värdeskapande metod att använda.</a:t>
            </a:r>
          </a:p>
          <a:p>
            <a:pPr marL="0" indent="0">
              <a:lnSpc>
                <a:spcPct val="150000"/>
              </a:lnSpc>
              <a:buNone/>
            </a:pPr>
            <a:r>
              <a:rPr lang="sv-SE" sz="1200" dirty="0">
                <a:ea typeface="+mn-lt"/>
                <a:cs typeface="+mn-lt"/>
              </a:rPr>
              <a:t>Under projektets livstid har </a:t>
            </a:r>
            <a:r>
              <a:rPr lang="sv-SE" sz="1200" dirty="0" err="1">
                <a:ea typeface="+mn-lt"/>
                <a:cs typeface="+mn-lt"/>
              </a:rPr>
              <a:t>CareWare</a:t>
            </a:r>
            <a:r>
              <a:rPr lang="sv-SE" sz="1200" dirty="0">
                <a:ea typeface="+mn-lt"/>
                <a:cs typeface="+mn-lt"/>
              </a:rPr>
              <a:t> Nordic upplevt ett stort intresse från företag att delta i Springboards och Presentation Days och genom detta lära känna nya nordiska marknader. Under Corona-pandemin blev det svårare för företag att nå kommunerna och regionerna med sina produkter och lösningar, men pandemin blev en katalysator för alternativa och innovativa lösningar i </a:t>
            </a:r>
            <a:r>
              <a:rPr lang="sv-SE" sz="1200" dirty="0" err="1">
                <a:ea typeface="+mn-lt"/>
                <a:cs typeface="+mn-lt"/>
              </a:rPr>
              <a:t>CareWare</a:t>
            </a:r>
            <a:r>
              <a:rPr lang="sv-SE" sz="1200" dirty="0">
                <a:ea typeface="+mn-lt"/>
                <a:cs typeface="+mn-lt"/>
              </a:rPr>
              <a:t> Nordic. De virtuella plattformarna visade sig innehålla stor potential och vi utvecklade koncepten för att rymma virtuella springboards, presentationsdagar och undervisningskurser. Detta gjorde att antalet deltagare från både Sverige och Danmark ökade rejält och vi har nu ändrat uppfattning så att de allra flesta evenemang sker online.</a:t>
            </a:r>
            <a:endParaRPr lang="sv-SE" sz="1200" dirty="0"/>
          </a:p>
          <a:p>
            <a:pPr marL="0" indent="0">
              <a:lnSpc>
                <a:spcPct val="150000"/>
              </a:lnSpc>
              <a:buNone/>
            </a:pPr>
            <a:endParaRPr lang="sv-SE" sz="1100" dirty="0">
              <a:cs typeface="Arial" panose="020B0604020202020204"/>
            </a:endParaRPr>
          </a:p>
        </p:txBody>
      </p:sp>
    </p:spTree>
    <p:extLst>
      <p:ext uri="{BB962C8B-B14F-4D97-AF65-F5344CB8AC3E}">
        <p14:creationId xmlns:p14="http://schemas.microsoft.com/office/powerpoint/2010/main" val="3568971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FD6778-A937-7680-50B6-775AC51A7BC9}"/>
              </a:ext>
            </a:extLst>
          </p:cNvPr>
          <p:cNvSpPr>
            <a:spLocks noGrp="1"/>
          </p:cNvSpPr>
          <p:nvPr>
            <p:ph type="title"/>
          </p:nvPr>
        </p:nvSpPr>
        <p:spPr>
          <a:xfrm>
            <a:off x="672083" y="969527"/>
            <a:ext cx="5494802" cy="2432304"/>
          </a:xfrm>
        </p:spPr>
        <p:txBody>
          <a:bodyPr>
            <a:normAutofit/>
          </a:bodyPr>
          <a:lstStyle/>
          <a:p>
            <a:r>
              <a:rPr lang="sv-SE" sz="4800" dirty="0"/>
              <a:t>Springboards</a:t>
            </a:r>
            <a:br>
              <a:rPr lang="sv-SE" sz="4800" dirty="0"/>
            </a:br>
            <a:r>
              <a:rPr lang="sv-SE" sz="4800" dirty="0"/>
              <a:t>– ett internationellt lyckat koncept</a:t>
            </a:r>
          </a:p>
        </p:txBody>
      </p:sp>
      <p:pic>
        <p:nvPicPr>
          <p:cNvPr id="7" name="Bildobjekt 6" descr="En bild som visar person, inomhus, golv&#10;&#10;Automatiskt genererad beskrivning">
            <a:extLst>
              <a:ext uri="{FF2B5EF4-FFF2-40B4-BE49-F238E27FC236}">
                <a16:creationId xmlns:a16="http://schemas.microsoft.com/office/drawing/2014/main" id="{73AC45E4-B040-2801-0A1B-3B4CE7E2638C}"/>
              </a:ext>
            </a:extLst>
          </p:cNvPr>
          <p:cNvPicPr>
            <a:picLocks noChangeAspect="1"/>
          </p:cNvPicPr>
          <p:nvPr/>
        </p:nvPicPr>
        <p:blipFill rotWithShape="1">
          <a:blip r:embed="rId2"/>
          <a:srcRect l="238" t="1" r="1982" b="576"/>
          <a:stretch/>
        </p:blipFill>
        <p:spPr>
          <a:xfrm>
            <a:off x="5238427" y="10"/>
            <a:ext cx="7563174" cy="5133301"/>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24" name="Rektangel 23">
            <a:extLst>
              <a:ext uri="{FF2B5EF4-FFF2-40B4-BE49-F238E27FC236}">
                <a16:creationId xmlns:a16="http://schemas.microsoft.com/office/drawing/2014/main" id="{EFB9E8A9-B730-26A8-26FC-CA42D4D11844}"/>
              </a:ext>
            </a:extLst>
          </p:cNvPr>
          <p:cNvSpPr/>
          <p:nvPr/>
        </p:nvSpPr>
        <p:spPr>
          <a:xfrm>
            <a:off x="10280840" y="508102"/>
            <a:ext cx="2007704" cy="900246"/>
          </a:xfrm>
          <a:prstGeom prst="rect">
            <a:avLst/>
          </a:prstGeom>
          <a:solidFill>
            <a:schemeClr val="bg1"/>
          </a:solidFill>
        </p:spPr>
        <p:txBody>
          <a:bodyPr wrap="square">
            <a:spAutoFit/>
          </a:bodyPr>
          <a:lstStyle/>
          <a:p>
            <a:r>
              <a:rPr lang="sv-SE" sz="1050" i="1" dirty="0"/>
              <a:t>Tre personer testar en produkt under en springboard. Det är en produkt framtagen av företaget </a:t>
            </a:r>
            <a:r>
              <a:rPr lang="sv-SE" sz="1050" i="1" dirty="0" err="1"/>
              <a:t>Spilerdug</a:t>
            </a:r>
            <a:r>
              <a:rPr lang="sv-SE" sz="1050" i="1" dirty="0"/>
              <a:t> som hjälper till att flytta patienter.</a:t>
            </a:r>
          </a:p>
        </p:txBody>
      </p:sp>
      <p:sp>
        <p:nvSpPr>
          <p:cNvPr id="9" name="Rektangel 8">
            <a:extLst>
              <a:ext uri="{FF2B5EF4-FFF2-40B4-BE49-F238E27FC236}">
                <a16:creationId xmlns:a16="http://schemas.microsoft.com/office/drawing/2014/main" id="{CB4E41A2-C485-E5D5-AAE3-710F0DC2054B}"/>
              </a:ext>
            </a:extLst>
          </p:cNvPr>
          <p:cNvSpPr/>
          <p:nvPr/>
        </p:nvSpPr>
        <p:spPr>
          <a:xfrm>
            <a:off x="659219" y="3401831"/>
            <a:ext cx="5975498" cy="2263184"/>
          </a:xfrm>
          <a:prstGeom prst="rect">
            <a:avLst/>
          </a:prstGeom>
        </p:spPr>
        <p:txBody>
          <a:bodyPr wrap="square">
            <a:spAutoFit/>
          </a:bodyPr>
          <a:lstStyle/>
          <a:p>
            <a:pPr>
              <a:lnSpc>
                <a:spcPct val="150000"/>
              </a:lnSpc>
            </a:pPr>
            <a:r>
              <a:rPr lang="sv-SE" sz="1600" b="1" dirty="0"/>
              <a:t>Vad är en springboard, vem är med på en och varför har konceptet fungerat så bra inom </a:t>
            </a:r>
            <a:r>
              <a:rPr lang="sv-SE" sz="1600" b="1" dirty="0" err="1"/>
              <a:t>CareWare</a:t>
            </a:r>
            <a:r>
              <a:rPr lang="sv-SE" sz="1600" b="1" dirty="0"/>
              <a:t> Nordic? Ett företag som söker hjälp från hälso-och sjukvårdspersonal och användare för att utveckla en produkt eller tjänst är ett </a:t>
            </a:r>
            <a:r>
              <a:rPr lang="sv-SE" sz="1600" b="1" dirty="0" err="1"/>
              <a:t>win</a:t>
            </a:r>
            <a:r>
              <a:rPr lang="sv-SE" sz="1600" b="1" dirty="0"/>
              <a:t>-</a:t>
            </a:r>
            <a:r>
              <a:rPr lang="sv-SE" sz="1600" b="1" dirty="0" err="1"/>
              <a:t>win</a:t>
            </a:r>
            <a:r>
              <a:rPr lang="sv-SE" sz="1600" b="1" dirty="0"/>
              <a:t>-koncept. Det har möjliggjorts genom nära samarbeten mellan Danmark och Sverige.</a:t>
            </a:r>
          </a:p>
        </p:txBody>
      </p:sp>
      <p:sp>
        <p:nvSpPr>
          <p:cNvPr id="3" name="Platshållare för innehåll 2">
            <a:extLst>
              <a:ext uri="{FF2B5EF4-FFF2-40B4-BE49-F238E27FC236}">
                <a16:creationId xmlns:a16="http://schemas.microsoft.com/office/drawing/2014/main" id="{AE49E969-E290-7E9F-8610-21FA0D255DC8}"/>
              </a:ext>
            </a:extLst>
          </p:cNvPr>
          <p:cNvSpPr>
            <a:spLocks noGrp="1"/>
          </p:cNvSpPr>
          <p:nvPr>
            <p:ph idx="1"/>
          </p:nvPr>
        </p:nvSpPr>
        <p:spPr>
          <a:xfrm>
            <a:off x="659219" y="5852160"/>
            <a:ext cx="11470298" cy="3240938"/>
          </a:xfrm>
          <a:noFill/>
        </p:spPr>
        <p:txBody>
          <a:bodyPr numCol="3" spcCol="360000" anchor="ctr">
            <a:noAutofit/>
          </a:bodyPr>
          <a:lstStyle/>
          <a:p>
            <a:pPr marL="0" indent="0">
              <a:lnSpc>
                <a:spcPts val="1840"/>
              </a:lnSpc>
              <a:buNone/>
            </a:pPr>
            <a:r>
              <a:rPr lang="sv-SE" sz="1000" dirty="0"/>
              <a:t>Konceptet springboards har använts i projektet </a:t>
            </a:r>
            <a:r>
              <a:rPr lang="sv-SE" sz="1000" dirty="0" err="1"/>
              <a:t>CareWare</a:t>
            </a:r>
            <a:r>
              <a:rPr lang="sv-SE" sz="1000" dirty="0"/>
              <a:t> Nordic sedan 2018. En springboard består av ett möte där ett företag presenterar sin produkt eller tjänst, och får feedback från möjliga användare och experter inom området. Den unika faktorn inom </a:t>
            </a:r>
            <a:r>
              <a:rPr lang="sv-SE" sz="1000" dirty="0" err="1"/>
              <a:t>CareWare</a:t>
            </a:r>
            <a:r>
              <a:rPr lang="sv-SE" sz="1000" dirty="0"/>
              <a:t> Nordic är att fokus ligger på hälso- och sjukvårdspersonal. Företaget får hjälp att utveckla sin produkt och användarna får berätta om sina behov och önskemål i ett forum där utveckling av hälso- och sjukvård står i fokus.</a:t>
            </a:r>
          </a:p>
          <a:p>
            <a:pPr marL="0" indent="0">
              <a:lnSpc>
                <a:spcPts val="1840"/>
              </a:lnSpc>
              <a:buNone/>
            </a:pPr>
            <a:r>
              <a:rPr lang="sv-SE" sz="1000" dirty="0"/>
              <a:t>Konceptet har anammats i flera olika sammanhang, bland annat när det danska företaget RSP Systems erbjöds en springboard med aktörer från både de danska och svenska marknaderna. Konceptet har också varit en del av ett utbildningsmoment för undersköterskor. Det förklarades också under konferensen Health Innovation Day 2020 på Högskolan i Halmstad av Peter </a:t>
            </a:r>
            <a:r>
              <a:rPr lang="sv-SE" sz="1000" dirty="0" err="1"/>
              <a:t>Uppman</a:t>
            </a:r>
            <a:r>
              <a:rPr lang="sv-SE" sz="1000" dirty="0"/>
              <a:t>, innovationsstrateg, Region Halland, och Peter Astrup, centrumledare vid Test- </a:t>
            </a:r>
            <a:r>
              <a:rPr lang="sv-SE" sz="1000" dirty="0" err="1"/>
              <a:t>og</a:t>
            </a:r>
            <a:r>
              <a:rPr lang="sv-SE" sz="1000" dirty="0"/>
              <a:t> </a:t>
            </a:r>
            <a:r>
              <a:rPr lang="sv-SE" sz="1000" dirty="0" err="1"/>
              <a:t>udviklingscenter</a:t>
            </a:r>
            <a:r>
              <a:rPr lang="sv-SE" sz="1000" dirty="0"/>
              <a:t> for </a:t>
            </a:r>
            <a:r>
              <a:rPr lang="sv-SE" sz="1000" dirty="0" err="1"/>
              <a:t>Velfærdsteknologi</a:t>
            </a:r>
            <a:r>
              <a:rPr lang="sv-SE" sz="1000" dirty="0"/>
              <a:t> i Viborg, Danmark. De talade om hur en springboard kan hjälpa till att utvärdera genomslag och utveckla nya lösningar. Senast konceptet presenterades var av Peter </a:t>
            </a:r>
            <a:r>
              <a:rPr lang="sv-SE" sz="1000" dirty="0" err="1"/>
              <a:t>Uppman</a:t>
            </a:r>
            <a:r>
              <a:rPr lang="sv-SE" sz="1000" dirty="0"/>
              <a:t> och Peter Astrup vid Rehabilitation World Congress 2021, Aarhus i Danmark.</a:t>
            </a:r>
          </a:p>
          <a:p>
            <a:pPr marL="0" indent="0">
              <a:lnSpc>
                <a:spcPts val="1840"/>
              </a:lnSpc>
              <a:buNone/>
            </a:pPr>
            <a:r>
              <a:rPr lang="sv-SE" sz="1200" b="1" dirty="0"/>
              <a:t>Nära samarbete över gränsen</a:t>
            </a:r>
          </a:p>
          <a:p>
            <a:pPr marL="0" indent="0">
              <a:lnSpc>
                <a:spcPts val="1840"/>
              </a:lnSpc>
              <a:buNone/>
            </a:pPr>
            <a:r>
              <a:rPr lang="sv-SE" sz="1000" dirty="0"/>
              <a:t>Både företag och användare har nytta av en springboard och konceptet har kunnat användas tack vare de nära samarbeten som finns i </a:t>
            </a:r>
            <a:r>
              <a:rPr lang="sv-SE" sz="1000" dirty="0" err="1"/>
              <a:t>CareWare</a:t>
            </a:r>
            <a:r>
              <a:rPr lang="sv-SE" sz="1000" dirty="0"/>
              <a:t> Nordic. Trots att Danmark och Sverige har flera olikheter, som till exempel lagar och regler, har de två länderna hittat en gemensam nämnare i att utveckla välfärdsteknologi.</a:t>
            </a:r>
          </a:p>
          <a:p>
            <a:pPr marL="0" indent="0">
              <a:lnSpc>
                <a:spcPts val="1840"/>
              </a:lnSpc>
              <a:buNone/>
            </a:pPr>
            <a:r>
              <a:rPr lang="sv-SE" sz="1000" dirty="0"/>
              <a:t>   – Vi har varit på samma bana sedan starten. Vi gör saker på olika sätt i Sverige och Danmark, men vi har haft ett nära arbetsförhållande sedan projektet började och vi är verkligen tacksamma för det, säger Anna-Karin </a:t>
            </a:r>
            <a:r>
              <a:rPr lang="sv-SE" sz="1000" dirty="0" err="1"/>
              <a:t>Johannsen</a:t>
            </a:r>
            <a:r>
              <a:rPr lang="sv-SE" sz="1000" dirty="0"/>
              <a:t>, projektledare för </a:t>
            </a:r>
            <a:r>
              <a:rPr lang="sv-SE" sz="1000" dirty="0" err="1"/>
              <a:t>CareWare</a:t>
            </a:r>
            <a:r>
              <a:rPr lang="sv-SE" sz="1000" dirty="0"/>
              <a:t> Nordic, Danmark.</a:t>
            </a:r>
          </a:p>
        </p:txBody>
      </p:sp>
      <p:sp>
        <p:nvSpPr>
          <p:cNvPr id="10" name="Rubrik 1">
            <a:extLst>
              <a:ext uri="{FF2B5EF4-FFF2-40B4-BE49-F238E27FC236}">
                <a16:creationId xmlns:a16="http://schemas.microsoft.com/office/drawing/2014/main" id="{670BF39B-2577-959B-A726-A508BEF103F3}"/>
              </a:ext>
            </a:extLst>
          </p:cNvPr>
          <p:cNvSpPr txBox="1">
            <a:spLocks/>
          </p:cNvSpPr>
          <p:nvPr/>
        </p:nvSpPr>
        <p:spPr>
          <a:xfrm>
            <a:off x="0" y="0"/>
            <a:ext cx="2453639" cy="365760"/>
          </a:xfrm>
          <a:prstGeom prst="rect">
            <a:avLst/>
          </a:prstGeom>
          <a:solidFill>
            <a:srgbClr val="EB5F09"/>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AFFÄRSUTVECKLING</a:t>
            </a:r>
            <a:endParaRPr lang="sv-SE" sz="800" dirty="0">
              <a:solidFill>
                <a:schemeClr val="bg1"/>
              </a:solidFill>
              <a:latin typeface="+mn-lt"/>
            </a:endParaRPr>
          </a:p>
        </p:txBody>
      </p:sp>
    </p:spTree>
    <p:extLst>
      <p:ext uri="{BB962C8B-B14F-4D97-AF65-F5344CB8AC3E}">
        <p14:creationId xmlns:p14="http://schemas.microsoft.com/office/powerpoint/2010/main" val="910255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1368DF8-7C71-E149-358F-E2B4312BD6DE}"/>
              </a:ext>
            </a:extLst>
          </p:cNvPr>
          <p:cNvSpPr/>
          <p:nvPr/>
        </p:nvSpPr>
        <p:spPr>
          <a:xfrm>
            <a:off x="1371707" y="2184320"/>
            <a:ext cx="10780712" cy="609123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FC882749-A9FD-EBE3-F3E7-B605607D9B8B}"/>
              </a:ext>
            </a:extLst>
          </p:cNvPr>
          <p:cNvSpPr>
            <a:spLocks noGrp="1"/>
          </p:cNvSpPr>
          <p:nvPr>
            <p:ph type="title"/>
          </p:nvPr>
        </p:nvSpPr>
        <p:spPr>
          <a:xfrm>
            <a:off x="880109" y="511177"/>
            <a:ext cx="11921491" cy="1855788"/>
          </a:xfrm>
        </p:spPr>
        <p:txBody>
          <a:bodyPr>
            <a:noAutofit/>
          </a:bodyPr>
          <a:lstStyle/>
          <a:p>
            <a:pPr>
              <a:lnSpc>
                <a:spcPct val="100000"/>
              </a:lnSpc>
            </a:pPr>
            <a:r>
              <a:rPr lang="sv-SE" sz="4000" dirty="0"/>
              <a:t>Springboards – </a:t>
            </a:r>
            <a:r>
              <a:rPr lang="sv-SE" sz="4000" dirty="0" err="1"/>
              <a:t>assessing</a:t>
            </a:r>
            <a:r>
              <a:rPr lang="sv-SE" sz="4000" dirty="0"/>
              <a:t> </a:t>
            </a:r>
            <a:r>
              <a:rPr lang="sv-SE" sz="4000" dirty="0" err="1"/>
              <a:t>impact</a:t>
            </a:r>
            <a:r>
              <a:rPr lang="sv-SE" sz="4000" dirty="0"/>
              <a:t> and </a:t>
            </a:r>
            <a:r>
              <a:rPr lang="sv-SE" sz="4000" dirty="0" err="1"/>
              <a:t>developing</a:t>
            </a:r>
            <a:r>
              <a:rPr lang="sv-SE" sz="4000" dirty="0"/>
              <a:t> new solutions, Health Innovation Day 2020</a:t>
            </a:r>
          </a:p>
        </p:txBody>
      </p:sp>
      <p:pic>
        <p:nvPicPr>
          <p:cNvPr id="4" name="Onlinemedia 3" descr="Springboards – assessing impact and developing new solutions, Health Innovation Day 2020 (Section 3)">
            <a:hlinkClick r:id="" action="ppaction://media"/>
            <a:extLst>
              <a:ext uri="{FF2B5EF4-FFF2-40B4-BE49-F238E27FC236}">
                <a16:creationId xmlns:a16="http://schemas.microsoft.com/office/drawing/2014/main" id="{ECD47580-80E3-7EE4-2283-9E3BE83654C9}"/>
              </a:ext>
            </a:extLst>
          </p:cNvPr>
          <p:cNvPicPr>
            <a:picLocks noGrp="1" noRot="1" noChangeAspect="1"/>
          </p:cNvPicPr>
          <p:nvPr>
            <p:ph idx="1"/>
            <a:videoFile r:link="rId1"/>
          </p:nvPr>
        </p:nvPicPr>
        <p:blipFill>
          <a:blip r:embed="rId3"/>
          <a:stretch>
            <a:fillRect/>
          </a:stretch>
        </p:blipFill>
        <p:spPr>
          <a:xfrm>
            <a:off x="1011238" y="2555875"/>
            <a:ext cx="10780712" cy="6091238"/>
          </a:xfrm>
          <a:prstGeom prst="rect">
            <a:avLst/>
          </a:prstGeom>
        </p:spPr>
      </p:pic>
      <p:sp>
        <p:nvSpPr>
          <p:cNvPr id="5" name="Rubrik 1">
            <a:extLst>
              <a:ext uri="{FF2B5EF4-FFF2-40B4-BE49-F238E27FC236}">
                <a16:creationId xmlns:a16="http://schemas.microsoft.com/office/drawing/2014/main" id="{0EBA10F1-86CB-C1E2-C3BF-5F999813E882}"/>
              </a:ext>
            </a:extLst>
          </p:cNvPr>
          <p:cNvSpPr txBox="1">
            <a:spLocks/>
          </p:cNvSpPr>
          <p:nvPr/>
        </p:nvSpPr>
        <p:spPr>
          <a:xfrm>
            <a:off x="0" y="0"/>
            <a:ext cx="2453639" cy="365760"/>
          </a:xfrm>
          <a:prstGeom prst="rect">
            <a:avLst/>
          </a:prstGeom>
          <a:solidFill>
            <a:srgbClr val="EB5F09"/>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AFFÄRSUTVECKLING</a:t>
            </a:r>
            <a:endParaRPr lang="sv-SE" sz="1400">
              <a:solidFill>
                <a:schemeClr val="bg1"/>
              </a:solidFill>
              <a:latin typeface="+mn-lt"/>
              <a:cs typeface="Arial"/>
            </a:endParaRPr>
          </a:p>
        </p:txBody>
      </p:sp>
    </p:spTree>
    <p:extLst>
      <p:ext uri="{BB962C8B-B14F-4D97-AF65-F5344CB8AC3E}">
        <p14:creationId xmlns:p14="http://schemas.microsoft.com/office/powerpoint/2010/main" val="296764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Bildobjekt 19">
            <a:extLst>
              <a:ext uri="{FF2B5EF4-FFF2-40B4-BE49-F238E27FC236}">
                <a16:creationId xmlns:a16="http://schemas.microsoft.com/office/drawing/2014/main" id="{38C5C3B7-23C2-469F-C58C-81B79A936DE8}"/>
              </a:ext>
            </a:extLst>
          </p:cNvPr>
          <p:cNvPicPr>
            <a:picLocks noChangeAspect="1"/>
          </p:cNvPicPr>
          <p:nvPr/>
        </p:nvPicPr>
        <p:blipFill rotWithShape="1">
          <a:blip r:embed="rId4"/>
          <a:srcRect l="19865" r="28161"/>
          <a:stretch/>
        </p:blipFill>
        <p:spPr>
          <a:xfrm>
            <a:off x="8593160" y="38393"/>
            <a:ext cx="4030133" cy="3348880"/>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grpSp>
        <p:nvGrpSpPr>
          <p:cNvPr id="23" name="Group 22">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24"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ktangel 17">
            <a:extLst>
              <a:ext uri="{FF2B5EF4-FFF2-40B4-BE49-F238E27FC236}">
                <a16:creationId xmlns:a16="http://schemas.microsoft.com/office/drawing/2014/main" id="{2AE344F9-7E9D-5C08-BA80-24E08FF75F3C}"/>
              </a:ext>
            </a:extLst>
          </p:cNvPr>
          <p:cNvSpPr/>
          <p:nvPr/>
        </p:nvSpPr>
        <p:spPr>
          <a:xfrm>
            <a:off x="5925835" y="3742681"/>
            <a:ext cx="6085431" cy="33488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Springboard med RSP.mp4" descr="Springboard med RSP.mp4">
            <a:hlinkClick r:id="" action="ppaction://media"/>
            <a:extLst>
              <a:ext uri="{FF2B5EF4-FFF2-40B4-BE49-F238E27FC236}">
                <a16:creationId xmlns:a16="http://schemas.microsoft.com/office/drawing/2014/main" id="{F20DEA63-D7FB-BEEB-D0B4-0B08591967F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03381" y="3938698"/>
            <a:ext cx="6109579" cy="3436637"/>
          </a:xfrm>
          <a:prstGeom prst="rect">
            <a:avLst/>
          </a:prstGeom>
        </p:spPr>
      </p:pic>
      <p:sp>
        <p:nvSpPr>
          <p:cNvPr id="2" name="Rubrik 1">
            <a:extLst>
              <a:ext uri="{FF2B5EF4-FFF2-40B4-BE49-F238E27FC236}">
                <a16:creationId xmlns:a16="http://schemas.microsoft.com/office/drawing/2014/main" id="{F68FA363-8CC1-C149-398D-AD808C479DE7}"/>
              </a:ext>
            </a:extLst>
          </p:cNvPr>
          <p:cNvSpPr>
            <a:spLocks noGrp="1"/>
          </p:cNvSpPr>
          <p:nvPr>
            <p:ph type="title"/>
          </p:nvPr>
        </p:nvSpPr>
        <p:spPr>
          <a:xfrm>
            <a:off x="588640" y="1177748"/>
            <a:ext cx="4943104" cy="3120841"/>
          </a:xfrm>
        </p:spPr>
        <p:txBody>
          <a:bodyPr vert="horz" lIns="91440" tIns="45720" rIns="91440" bIns="45720" rtlCol="0" anchor="b">
            <a:normAutofit/>
          </a:bodyPr>
          <a:lstStyle/>
          <a:p>
            <a:pPr defTabSz="914400"/>
            <a:r>
              <a:rPr lang="en-US" sz="4800" kern="1200" dirty="0" err="1">
                <a:solidFill>
                  <a:schemeClr val="bg1"/>
                </a:solidFill>
                <a:latin typeface="+mj-lt"/>
                <a:ea typeface="+mj-ea"/>
                <a:cs typeface="+mj-cs"/>
              </a:rPr>
              <a:t>Mät</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blodsocker</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utan</a:t>
            </a:r>
            <a:r>
              <a:rPr lang="en-US" sz="4800" kern="1200" dirty="0">
                <a:solidFill>
                  <a:schemeClr val="bg1"/>
                </a:solidFill>
                <a:latin typeface="+mj-lt"/>
                <a:ea typeface="+mj-ea"/>
                <a:cs typeface="+mj-cs"/>
              </a:rPr>
              <a:t> stick </a:t>
            </a:r>
            <a:r>
              <a:rPr lang="en-US" sz="4800" kern="1200" dirty="0" err="1">
                <a:solidFill>
                  <a:schemeClr val="bg1"/>
                </a:solidFill>
                <a:latin typeface="+mj-lt"/>
                <a:ea typeface="+mj-ea"/>
                <a:cs typeface="+mj-cs"/>
              </a:rPr>
              <a:t>i</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fingret</a:t>
            </a:r>
            <a:endParaRPr lang="en-US" sz="48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BD3A455D-9974-2533-F984-A6BE362E8771}"/>
              </a:ext>
            </a:extLst>
          </p:cNvPr>
          <p:cNvSpPr/>
          <p:nvPr/>
        </p:nvSpPr>
        <p:spPr>
          <a:xfrm>
            <a:off x="588638" y="4800600"/>
            <a:ext cx="4927704" cy="3853281"/>
          </a:xfrm>
          <a:prstGeom prst="rect">
            <a:avLst/>
          </a:prstGeom>
        </p:spPr>
        <p:txBody>
          <a:bodyPr vert="horz" lIns="91440" tIns="45720" rIns="91440" bIns="45720" rtlCol="0" anchor="t">
            <a:normAutofit/>
          </a:bodyPr>
          <a:lstStyle/>
          <a:p>
            <a:pPr defTabSz="914400">
              <a:lnSpc>
                <a:spcPct val="150000"/>
              </a:lnSpc>
              <a:spcAft>
                <a:spcPts val="600"/>
              </a:spcAft>
            </a:pPr>
            <a:r>
              <a:rPr lang="en-US" sz="1600" dirty="0">
                <a:solidFill>
                  <a:schemeClr val="bg1"/>
                </a:solidFill>
              </a:rPr>
              <a:t>RSP Systems </a:t>
            </a:r>
            <a:r>
              <a:rPr lang="en-US" sz="1600" dirty="0" err="1">
                <a:solidFill>
                  <a:schemeClr val="bg1"/>
                </a:solidFill>
              </a:rPr>
              <a:t>från</a:t>
            </a:r>
            <a:r>
              <a:rPr lang="en-US" sz="1600" dirty="0">
                <a:solidFill>
                  <a:schemeClr val="bg1"/>
                </a:solidFill>
              </a:rPr>
              <a:t> </a:t>
            </a:r>
            <a:r>
              <a:rPr lang="en-US" sz="1600" dirty="0" err="1">
                <a:solidFill>
                  <a:schemeClr val="bg1"/>
                </a:solidFill>
              </a:rPr>
              <a:t>Danmark</a:t>
            </a:r>
            <a:r>
              <a:rPr lang="en-US" sz="1600" dirty="0">
                <a:solidFill>
                  <a:schemeClr val="bg1"/>
                </a:solidFill>
              </a:rPr>
              <a:t> </a:t>
            </a:r>
            <a:r>
              <a:rPr lang="en-US" sz="1600" dirty="0" err="1">
                <a:solidFill>
                  <a:schemeClr val="bg1"/>
                </a:solidFill>
              </a:rPr>
              <a:t>utvecklar</a:t>
            </a:r>
            <a:r>
              <a:rPr lang="en-US" sz="1600" dirty="0">
                <a:solidFill>
                  <a:schemeClr val="bg1"/>
                </a:solidFill>
              </a:rPr>
              <a:t> </a:t>
            </a:r>
            <a:r>
              <a:rPr lang="en-US" sz="1600" dirty="0" err="1">
                <a:solidFill>
                  <a:schemeClr val="bg1"/>
                </a:solidFill>
              </a:rPr>
              <a:t>en</a:t>
            </a:r>
            <a:r>
              <a:rPr lang="en-US" sz="1600" dirty="0">
                <a:solidFill>
                  <a:schemeClr val="bg1"/>
                </a:solidFill>
              </a:rPr>
              <a:t> </a:t>
            </a:r>
            <a:r>
              <a:rPr lang="en-US" sz="1600" dirty="0" err="1">
                <a:solidFill>
                  <a:schemeClr val="bg1"/>
                </a:solidFill>
              </a:rPr>
              <a:t>produkt</a:t>
            </a:r>
            <a:r>
              <a:rPr lang="en-US" sz="1600" dirty="0">
                <a:solidFill>
                  <a:schemeClr val="bg1"/>
                </a:solidFill>
              </a:rPr>
              <a:t> för </a:t>
            </a:r>
            <a:r>
              <a:rPr lang="en-US" sz="1600" dirty="0" err="1">
                <a:solidFill>
                  <a:schemeClr val="bg1"/>
                </a:solidFill>
              </a:rPr>
              <a:t>diabetespatienter</a:t>
            </a:r>
            <a:r>
              <a:rPr lang="en-US" sz="1600" dirty="0">
                <a:solidFill>
                  <a:schemeClr val="bg1"/>
                </a:solidFill>
              </a:rPr>
              <a:t>, </a:t>
            </a:r>
            <a:r>
              <a:rPr lang="en-US" sz="1600" dirty="0" err="1">
                <a:solidFill>
                  <a:schemeClr val="bg1"/>
                </a:solidFill>
              </a:rPr>
              <a:t>som</a:t>
            </a:r>
            <a:r>
              <a:rPr lang="en-US" sz="1600" dirty="0">
                <a:solidFill>
                  <a:schemeClr val="bg1"/>
                </a:solidFill>
              </a:rPr>
              <a:t> ska </a:t>
            </a:r>
            <a:r>
              <a:rPr lang="en-US" sz="1600" dirty="0" err="1">
                <a:solidFill>
                  <a:schemeClr val="bg1"/>
                </a:solidFill>
              </a:rPr>
              <a:t>kunnna</a:t>
            </a:r>
            <a:r>
              <a:rPr lang="en-US" sz="1600" dirty="0">
                <a:solidFill>
                  <a:schemeClr val="bg1"/>
                </a:solidFill>
              </a:rPr>
              <a:t> </a:t>
            </a:r>
            <a:r>
              <a:rPr lang="en-US" sz="1600" dirty="0" err="1">
                <a:solidFill>
                  <a:schemeClr val="bg1"/>
                </a:solidFill>
              </a:rPr>
              <a:t>mäta</a:t>
            </a:r>
            <a:r>
              <a:rPr lang="en-US" sz="1600" dirty="0">
                <a:solidFill>
                  <a:schemeClr val="bg1"/>
                </a:solidFill>
              </a:rPr>
              <a:t> </a:t>
            </a:r>
            <a:r>
              <a:rPr lang="en-US" sz="1600" dirty="0" err="1">
                <a:solidFill>
                  <a:schemeClr val="bg1"/>
                </a:solidFill>
              </a:rPr>
              <a:t>blodscoker</a:t>
            </a:r>
            <a:r>
              <a:rPr lang="en-US" sz="1600" dirty="0">
                <a:solidFill>
                  <a:schemeClr val="bg1"/>
                </a:solidFill>
              </a:rPr>
              <a:t> med </a:t>
            </a:r>
            <a:r>
              <a:rPr lang="en-US" sz="1600" dirty="0" err="1">
                <a:solidFill>
                  <a:schemeClr val="bg1"/>
                </a:solidFill>
              </a:rPr>
              <a:t>hjälp</a:t>
            </a:r>
            <a:r>
              <a:rPr lang="en-US" sz="1600" dirty="0">
                <a:solidFill>
                  <a:schemeClr val="bg1"/>
                </a:solidFill>
              </a:rPr>
              <a:t> av </a:t>
            </a:r>
            <a:r>
              <a:rPr lang="en-US" sz="1600" dirty="0" err="1">
                <a:solidFill>
                  <a:schemeClr val="bg1"/>
                </a:solidFill>
              </a:rPr>
              <a:t>infrarött</a:t>
            </a:r>
            <a:r>
              <a:rPr lang="en-US" sz="1600" dirty="0">
                <a:solidFill>
                  <a:schemeClr val="bg1"/>
                </a:solidFill>
              </a:rPr>
              <a:t> </a:t>
            </a:r>
            <a:r>
              <a:rPr lang="en-US" sz="1600" dirty="0" err="1">
                <a:solidFill>
                  <a:schemeClr val="bg1"/>
                </a:solidFill>
              </a:rPr>
              <a:t>ljus</a:t>
            </a:r>
            <a:r>
              <a:rPr lang="en-US" sz="1600" dirty="0">
                <a:solidFill>
                  <a:schemeClr val="bg1"/>
                </a:solidFill>
              </a:rPr>
              <a:t> </a:t>
            </a:r>
            <a:r>
              <a:rPr lang="en-US" sz="1600" dirty="0" err="1">
                <a:solidFill>
                  <a:schemeClr val="bg1"/>
                </a:solidFill>
              </a:rPr>
              <a:t>istället</a:t>
            </a:r>
            <a:r>
              <a:rPr lang="en-US" sz="1600" dirty="0">
                <a:solidFill>
                  <a:schemeClr val="bg1"/>
                </a:solidFill>
              </a:rPr>
              <a:t> för </a:t>
            </a:r>
            <a:r>
              <a:rPr lang="en-US" sz="1600" dirty="0" err="1">
                <a:solidFill>
                  <a:schemeClr val="bg1"/>
                </a:solidFill>
              </a:rPr>
              <a:t>ett</a:t>
            </a:r>
            <a:r>
              <a:rPr lang="en-US" sz="1600" dirty="0">
                <a:solidFill>
                  <a:schemeClr val="bg1"/>
                </a:solidFill>
              </a:rPr>
              <a:t> stick </a:t>
            </a:r>
            <a:r>
              <a:rPr lang="en-US" sz="1600" dirty="0" err="1">
                <a:solidFill>
                  <a:schemeClr val="bg1"/>
                </a:solidFill>
              </a:rPr>
              <a:t>i</a:t>
            </a:r>
            <a:r>
              <a:rPr lang="en-US" sz="1600" dirty="0">
                <a:solidFill>
                  <a:schemeClr val="bg1"/>
                </a:solidFill>
              </a:rPr>
              <a:t> </a:t>
            </a:r>
            <a:r>
              <a:rPr lang="en-US" sz="1600" dirty="0" err="1">
                <a:solidFill>
                  <a:schemeClr val="bg1"/>
                </a:solidFill>
              </a:rPr>
              <a:t>fingret</a:t>
            </a:r>
            <a:r>
              <a:rPr lang="en-US" sz="1600" dirty="0">
                <a:solidFill>
                  <a:schemeClr val="bg1"/>
                </a:solidFill>
              </a:rPr>
              <a:t>. De </a:t>
            </a:r>
            <a:r>
              <a:rPr lang="en-US" sz="1600" dirty="0" err="1">
                <a:solidFill>
                  <a:schemeClr val="bg1"/>
                </a:solidFill>
              </a:rPr>
              <a:t>kontaktade</a:t>
            </a:r>
            <a:r>
              <a:rPr lang="en-US" sz="1600" dirty="0">
                <a:solidFill>
                  <a:schemeClr val="bg1"/>
                </a:solidFill>
              </a:rPr>
              <a:t> </a:t>
            </a:r>
            <a:r>
              <a:rPr lang="en-US" sz="1600" dirty="0" err="1">
                <a:solidFill>
                  <a:schemeClr val="bg1"/>
                </a:solidFill>
              </a:rPr>
              <a:t>CareWare</a:t>
            </a:r>
            <a:r>
              <a:rPr lang="en-US" sz="1600" dirty="0">
                <a:solidFill>
                  <a:schemeClr val="bg1"/>
                </a:solidFill>
              </a:rPr>
              <a:t> Nordic Partner Leap for Life för </a:t>
            </a:r>
            <a:r>
              <a:rPr lang="en-US" sz="1600" dirty="0" err="1">
                <a:solidFill>
                  <a:schemeClr val="bg1"/>
                </a:solidFill>
              </a:rPr>
              <a:t>att</a:t>
            </a:r>
            <a:r>
              <a:rPr lang="en-US" sz="1600" dirty="0">
                <a:solidFill>
                  <a:schemeClr val="bg1"/>
                </a:solidFill>
              </a:rPr>
              <a:t> </a:t>
            </a:r>
            <a:r>
              <a:rPr lang="en-US" sz="1600" dirty="0" err="1">
                <a:solidFill>
                  <a:schemeClr val="bg1"/>
                </a:solidFill>
              </a:rPr>
              <a:t>få</a:t>
            </a:r>
            <a:r>
              <a:rPr lang="en-US" sz="1600" dirty="0">
                <a:solidFill>
                  <a:schemeClr val="bg1"/>
                </a:solidFill>
              </a:rPr>
              <a:t> </a:t>
            </a:r>
            <a:r>
              <a:rPr lang="en-US" sz="1600" dirty="0" err="1">
                <a:solidFill>
                  <a:schemeClr val="bg1"/>
                </a:solidFill>
              </a:rPr>
              <a:t>tillgång</a:t>
            </a:r>
            <a:r>
              <a:rPr lang="en-US" sz="1600" dirty="0">
                <a:solidFill>
                  <a:schemeClr val="bg1"/>
                </a:solidFill>
              </a:rPr>
              <a:t> till </a:t>
            </a:r>
            <a:r>
              <a:rPr lang="en-US" sz="1600" dirty="0" err="1">
                <a:solidFill>
                  <a:schemeClr val="bg1"/>
                </a:solidFill>
              </a:rPr>
              <a:t>en</a:t>
            </a:r>
            <a:r>
              <a:rPr lang="en-US" sz="1600" dirty="0">
                <a:solidFill>
                  <a:schemeClr val="bg1"/>
                </a:solidFill>
              </a:rPr>
              <a:t> Springboard </a:t>
            </a:r>
            <a:r>
              <a:rPr lang="en-US" sz="1600" dirty="0" err="1">
                <a:solidFill>
                  <a:schemeClr val="bg1"/>
                </a:solidFill>
              </a:rPr>
              <a:t>laddad</a:t>
            </a:r>
            <a:r>
              <a:rPr lang="en-US" sz="1600" dirty="0">
                <a:solidFill>
                  <a:schemeClr val="bg1"/>
                </a:solidFill>
              </a:rPr>
              <a:t> med </a:t>
            </a:r>
            <a:r>
              <a:rPr lang="en-US" sz="1600" dirty="0" err="1">
                <a:solidFill>
                  <a:schemeClr val="bg1"/>
                </a:solidFill>
              </a:rPr>
              <a:t>personer</a:t>
            </a:r>
            <a:r>
              <a:rPr lang="en-US" sz="1600" dirty="0">
                <a:solidFill>
                  <a:schemeClr val="bg1"/>
                </a:solidFill>
              </a:rPr>
              <a:t> </a:t>
            </a:r>
            <a:r>
              <a:rPr lang="en-US" sz="1600" dirty="0" err="1">
                <a:solidFill>
                  <a:schemeClr val="bg1"/>
                </a:solidFill>
              </a:rPr>
              <a:t>från</a:t>
            </a:r>
            <a:r>
              <a:rPr lang="en-US" sz="1600" dirty="0">
                <a:solidFill>
                  <a:schemeClr val="bg1"/>
                </a:solidFill>
              </a:rPr>
              <a:t> </a:t>
            </a:r>
            <a:r>
              <a:rPr lang="en-US" sz="1600" dirty="0" err="1">
                <a:solidFill>
                  <a:schemeClr val="bg1"/>
                </a:solidFill>
              </a:rPr>
              <a:t>vård</a:t>
            </a:r>
            <a:r>
              <a:rPr lang="en-US" sz="1600" dirty="0">
                <a:solidFill>
                  <a:schemeClr val="bg1"/>
                </a:solidFill>
              </a:rPr>
              <a:t>- </a:t>
            </a:r>
            <a:r>
              <a:rPr lang="en-US" sz="1600" dirty="0" err="1">
                <a:solidFill>
                  <a:schemeClr val="bg1"/>
                </a:solidFill>
              </a:rPr>
              <a:t>och</a:t>
            </a:r>
            <a:r>
              <a:rPr lang="en-US" sz="1600" dirty="0">
                <a:solidFill>
                  <a:schemeClr val="bg1"/>
                </a:solidFill>
              </a:rPr>
              <a:t> </a:t>
            </a:r>
            <a:r>
              <a:rPr lang="en-US" sz="1600" dirty="0" err="1">
                <a:solidFill>
                  <a:schemeClr val="bg1"/>
                </a:solidFill>
              </a:rPr>
              <a:t>omsorg</a:t>
            </a:r>
            <a:r>
              <a:rPr lang="en-US" sz="1600" dirty="0">
                <a:solidFill>
                  <a:schemeClr val="bg1"/>
                </a:solidFill>
              </a:rPr>
              <a:t> </a:t>
            </a:r>
            <a:r>
              <a:rPr lang="en-US" sz="1600" dirty="0" err="1">
                <a:solidFill>
                  <a:schemeClr val="bg1"/>
                </a:solidFill>
              </a:rPr>
              <a:t>såväl</a:t>
            </a:r>
            <a:r>
              <a:rPr lang="en-US" sz="1600" dirty="0">
                <a:solidFill>
                  <a:schemeClr val="bg1"/>
                </a:solidFill>
              </a:rPr>
              <a:t> </a:t>
            </a:r>
            <a:r>
              <a:rPr lang="en-US" sz="1600" dirty="0" err="1">
                <a:solidFill>
                  <a:schemeClr val="bg1"/>
                </a:solidFill>
              </a:rPr>
              <a:t>som</a:t>
            </a:r>
            <a:r>
              <a:rPr lang="en-US" sz="1600" dirty="0">
                <a:solidFill>
                  <a:schemeClr val="bg1"/>
                </a:solidFill>
              </a:rPr>
              <a:t> </a:t>
            </a:r>
            <a:r>
              <a:rPr lang="en-US" sz="1600" dirty="0" err="1">
                <a:solidFill>
                  <a:schemeClr val="bg1"/>
                </a:solidFill>
              </a:rPr>
              <a:t>diabetespatienter</a:t>
            </a:r>
            <a:r>
              <a:rPr lang="en-US" sz="1600" dirty="0">
                <a:solidFill>
                  <a:schemeClr val="bg1"/>
                </a:solidFill>
              </a:rPr>
              <a:t>. </a:t>
            </a:r>
            <a:r>
              <a:rPr lang="en-US" sz="1600" dirty="0" err="1">
                <a:solidFill>
                  <a:schemeClr val="bg1"/>
                </a:solidFill>
              </a:rPr>
              <a:t>Springboardet</a:t>
            </a:r>
            <a:r>
              <a:rPr lang="en-US" sz="1600" dirty="0">
                <a:solidFill>
                  <a:schemeClr val="bg1"/>
                </a:solidFill>
              </a:rPr>
              <a:t> </a:t>
            </a:r>
            <a:r>
              <a:rPr lang="en-US" sz="1600" dirty="0" err="1">
                <a:solidFill>
                  <a:schemeClr val="bg1"/>
                </a:solidFill>
              </a:rPr>
              <a:t>behandlede</a:t>
            </a:r>
            <a:r>
              <a:rPr lang="en-US" sz="1600" dirty="0">
                <a:solidFill>
                  <a:schemeClr val="bg1"/>
                </a:solidFill>
              </a:rPr>
              <a:t>  </a:t>
            </a:r>
            <a:r>
              <a:rPr lang="en-US" sz="1600" dirty="0" err="1">
                <a:solidFill>
                  <a:schemeClr val="bg1"/>
                </a:solidFill>
              </a:rPr>
              <a:t>bl.a</a:t>
            </a:r>
            <a:r>
              <a:rPr lang="en-US" sz="1600" dirty="0">
                <a:solidFill>
                  <a:schemeClr val="bg1"/>
                </a:solidFill>
              </a:rPr>
              <a:t>. </a:t>
            </a:r>
            <a:r>
              <a:rPr lang="en-US" sz="1600" dirty="0" err="1">
                <a:solidFill>
                  <a:schemeClr val="bg1"/>
                </a:solidFill>
              </a:rPr>
              <a:t>spørgsmålet</a:t>
            </a:r>
            <a:r>
              <a:rPr lang="en-US" sz="1600" dirty="0">
                <a:solidFill>
                  <a:schemeClr val="bg1"/>
                </a:solidFill>
              </a:rPr>
              <a:t> om </a:t>
            </a:r>
            <a:r>
              <a:rPr lang="en-US" sz="1600" dirty="0" err="1">
                <a:solidFill>
                  <a:schemeClr val="bg1"/>
                </a:solidFill>
              </a:rPr>
              <a:t>hvordan</a:t>
            </a:r>
            <a:r>
              <a:rPr lang="en-US" sz="1600" dirty="0">
                <a:solidFill>
                  <a:schemeClr val="bg1"/>
                </a:solidFill>
              </a:rPr>
              <a:t> </a:t>
            </a:r>
            <a:r>
              <a:rPr lang="en-US" sz="1600" dirty="0" err="1">
                <a:solidFill>
                  <a:schemeClr val="bg1"/>
                </a:solidFill>
              </a:rPr>
              <a:t>produktet</a:t>
            </a:r>
            <a:r>
              <a:rPr lang="en-US" sz="1600" dirty="0">
                <a:solidFill>
                  <a:schemeClr val="bg1"/>
                </a:solidFill>
              </a:rPr>
              <a:t> passer </a:t>
            </a:r>
            <a:r>
              <a:rPr lang="en-US" sz="1600" dirty="0" err="1">
                <a:solidFill>
                  <a:schemeClr val="bg1"/>
                </a:solidFill>
              </a:rPr>
              <a:t>ind</a:t>
            </a:r>
            <a:r>
              <a:rPr lang="en-US" sz="1600" dirty="0">
                <a:solidFill>
                  <a:schemeClr val="bg1"/>
                </a:solidFill>
              </a:rPr>
              <a:t> i de </a:t>
            </a:r>
            <a:r>
              <a:rPr lang="en-US" sz="1600" dirty="0" err="1">
                <a:solidFill>
                  <a:schemeClr val="bg1"/>
                </a:solidFill>
              </a:rPr>
              <a:t>eksisterende</a:t>
            </a:r>
            <a:r>
              <a:rPr lang="en-US" sz="1600" dirty="0">
                <a:solidFill>
                  <a:schemeClr val="bg1"/>
                </a:solidFill>
              </a:rPr>
              <a:t> </a:t>
            </a:r>
            <a:r>
              <a:rPr lang="en-US" sz="1600" dirty="0" err="1">
                <a:solidFill>
                  <a:schemeClr val="bg1"/>
                </a:solidFill>
              </a:rPr>
              <a:t>procedurer</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digitale</a:t>
            </a:r>
            <a:r>
              <a:rPr lang="en-US" sz="1600" dirty="0">
                <a:solidFill>
                  <a:schemeClr val="bg1"/>
                </a:solidFill>
              </a:rPr>
              <a:t> </a:t>
            </a:r>
            <a:r>
              <a:rPr lang="en-US" sz="1600" dirty="0" err="1">
                <a:solidFill>
                  <a:schemeClr val="bg1"/>
                </a:solidFill>
              </a:rPr>
              <a:t>systemer</a:t>
            </a:r>
            <a:r>
              <a:rPr lang="en-US" sz="1600" dirty="0">
                <a:solidFill>
                  <a:schemeClr val="bg1"/>
                </a:solidFill>
              </a:rPr>
              <a:t> hos </a:t>
            </a:r>
            <a:r>
              <a:rPr lang="en-US" sz="1600" dirty="0" err="1">
                <a:solidFill>
                  <a:schemeClr val="bg1"/>
                </a:solidFill>
              </a:rPr>
              <a:t>brugerne</a:t>
            </a:r>
            <a:r>
              <a:rPr lang="en-US" sz="1600" dirty="0">
                <a:solidFill>
                  <a:schemeClr val="bg1"/>
                </a:solidFill>
              </a:rPr>
              <a:t> (</a:t>
            </a:r>
            <a:r>
              <a:rPr lang="en-US" sz="1600" dirty="0" err="1">
                <a:solidFill>
                  <a:schemeClr val="bg1"/>
                </a:solidFill>
              </a:rPr>
              <a:t>personale</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diabetikere</a:t>
            </a:r>
            <a:r>
              <a:rPr lang="en-US" sz="1600" dirty="0">
                <a:solidFill>
                  <a:schemeClr val="bg1"/>
                </a:solidFill>
              </a:rPr>
              <a:t>).</a:t>
            </a:r>
            <a:endParaRPr lang="en-US" sz="1600" strike="sngStrike" dirty="0">
              <a:solidFill>
                <a:schemeClr val="bg1"/>
              </a:solidFill>
            </a:endParaRPr>
          </a:p>
        </p:txBody>
      </p:sp>
      <p:sp>
        <p:nvSpPr>
          <p:cNvPr id="19" name="Rubrik 1">
            <a:extLst>
              <a:ext uri="{FF2B5EF4-FFF2-40B4-BE49-F238E27FC236}">
                <a16:creationId xmlns:a16="http://schemas.microsoft.com/office/drawing/2014/main" id="{C960C1D5-B495-FF39-09EA-33788C418C47}"/>
              </a:ext>
            </a:extLst>
          </p:cNvPr>
          <p:cNvSpPr txBox="1">
            <a:spLocks/>
          </p:cNvSpPr>
          <p:nvPr/>
        </p:nvSpPr>
        <p:spPr>
          <a:xfrm>
            <a:off x="0" y="0"/>
            <a:ext cx="2453639" cy="365760"/>
          </a:xfrm>
          <a:prstGeom prst="rect">
            <a:avLst/>
          </a:prstGeom>
          <a:solidFill>
            <a:schemeClr val="bg1"/>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accent2"/>
                </a:solidFill>
                <a:latin typeface="+mn-lt"/>
              </a:rPr>
              <a:t>AFFÄRSUTVECKLING</a:t>
            </a:r>
            <a:endParaRPr lang="sv-SE" sz="800" dirty="0">
              <a:solidFill>
                <a:schemeClr val="accent2"/>
              </a:solidFill>
              <a:latin typeface="+mn-lt"/>
            </a:endParaRPr>
          </a:p>
        </p:txBody>
      </p:sp>
    </p:spTree>
    <p:extLst>
      <p:ext uri="{BB962C8B-B14F-4D97-AF65-F5344CB8AC3E}">
        <p14:creationId xmlns:p14="http://schemas.microsoft.com/office/powerpoint/2010/main" val="285211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225DA36-E788-4A28-E558-0FE65EE0586F}"/>
              </a:ext>
            </a:extLst>
          </p:cNvPr>
          <p:cNvSpPr/>
          <p:nvPr/>
        </p:nvSpPr>
        <p:spPr>
          <a:xfrm>
            <a:off x="6947998" y="3174287"/>
            <a:ext cx="5554163" cy="313810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a:solidFill>
            <a:schemeClr val="accent2"/>
          </a:solidFill>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Onlinemedia 3" descr="SpringBoard på Halmstads Gummifabrik">
            <a:hlinkClick r:id="" action="ppaction://media"/>
            <a:extLst>
              <a:ext uri="{FF2B5EF4-FFF2-40B4-BE49-F238E27FC236}">
                <a16:creationId xmlns:a16="http://schemas.microsoft.com/office/drawing/2014/main" id="{FC846C61-6E57-4BC6-A00E-8C7F5D63EB30}"/>
              </a:ext>
            </a:extLst>
          </p:cNvPr>
          <p:cNvPicPr>
            <a:picLocks noGrp="1" noRot="1" noChangeAspect="1"/>
          </p:cNvPicPr>
          <p:nvPr>
            <p:ph idx="1"/>
            <a:videoFile r:link="rId1"/>
          </p:nvPr>
        </p:nvPicPr>
        <p:blipFill>
          <a:blip r:embed="rId3"/>
          <a:stretch>
            <a:fillRect/>
          </a:stretch>
        </p:blipFill>
        <p:spPr>
          <a:xfrm>
            <a:off x="6709462" y="3412823"/>
            <a:ext cx="5554163" cy="3138102"/>
          </a:xfrm>
          <a:prstGeom prst="rect">
            <a:avLst/>
          </a:prstGeom>
        </p:spPr>
      </p:pic>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825704" y="1177748"/>
            <a:ext cx="5328086" cy="3622852"/>
          </a:xfrm>
        </p:spPr>
        <p:txBody>
          <a:bodyPr vert="horz" lIns="91440" tIns="45720" rIns="91440" bIns="45720" rtlCol="0" anchor="b">
            <a:normAutofit/>
          </a:bodyPr>
          <a:lstStyle/>
          <a:p>
            <a:pPr defTabSz="914400"/>
            <a:r>
              <a:rPr lang="en-US" sz="5400" kern="1200" dirty="0">
                <a:solidFill>
                  <a:schemeClr val="bg1"/>
                </a:solidFill>
                <a:latin typeface="+mj-lt"/>
                <a:ea typeface="+mj-ea"/>
                <a:cs typeface="+mj-cs"/>
              </a:rPr>
              <a:t>Springboard </a:t>
            </a:r>
            <a:r>
              <a:rPr lang="en-US" sz="5400" kern="1200" dirty="0" err="1">
                <a:solidFill>
                  <a:schemeClr val="bg1"/>
                </a:solidFill>
                <a:latin typeface="+mj-lt"/>
                <a:ea typeface="+mj-ea"/>
                <a:cs typeface="+mj-cs"/>
              </a:rPr>
              <a:t>på</a:t>
            </a:r>
            <a:r>
              <a:rPr lang="en-US" sz="5400" kern="1200" dirty="0">
                <a:solidFill>
                  <a:schemeClr val="bg1"/>
                </a:solidFill>
                <a:latin typeface="+mj-lt"/>
                <a:ea typeface="+mj-ea"/>
                <a:cs typeface="+mj-cs"/>
              </a:rPr>
              <a:t> </a:t>
            </a:r>
            <a:r>
              <a:rPr lang="en-US" sz="5400" kern="1200" dirty="0" err="1">
                <a:solidFill>
                  <a:schemeClr val="bg1"/>
                </a:solidFill>
                <a:latin typeface="+mj-lt"/>
                <a:ea typeface="+mj-ea"/>
                <a:cs typeface="+mj-cs"/>
              </a:rPr>
              <a:t>Halmstads</a:t>
            </a:r>
            <a:r>
              <a:rPr lang="en-US" sz="5400" kern="1200" dirty="0">
                <a:solidFill>
                  <a:schemeClr val="bg1"/>
                </a:solidFill>
                <a:latin typeface="+mj-lt"/>
                <a:ea typeface="+mj-ea"/>
                <a:cs typeface="+mj-cs"/>
              </a:rPr>
              <a:t> </a:t>
            </a:r>
            <a:r>
              <a:rPr lang="en-US" sz="5400" kern="1200" dirty="0" err="1">
                <a:solidFill>
                  <a:schemeClr val="bg1"/>
                </a:solidFill>
                <a:latin typeface="+mj-lt"/>
                <a:ea typeface="+mj-ea"/>
                <a:cs typeface="+mj-cs"/>
              </a:rPr>
              <a:t>Gummifabrik</a:t>
            </a:r>
            <a:endParaRPr lang="en-US" sz="5400" kern="1200" dirty="0">
              <a:solidFill>
                <a:schemeClr val="bg1"/>
              </a:solidFill>
              <a:latin typeface="+mj-lt"/>
              <a:ea typeface="+mj-ea"/>
              <a:cs typeface="+mj-cs"/>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5022648"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a:solidFill>
                  <a:srgbClr val="FFFFFF"/>
                </a:solidFill>
                <a:ea typeface="+mn-lt"/>
                <a:cs typeface="+mn-lt"/>
              </a:rPr>
              <a:t>Peter </a:t>
            </a:r>
            <a:r>
              <a:rPr lang="en-US" sz="1600" dirty="0" err="1">
                <a:solidFill>
                  <a:srgbClr val="FFFFFF"/>
                </a:solidFill>
                <a:ea typeface="+mn-lt"/>
                <a:cs typeface="+mn-lt"/>
              </a:rPr>
              <a:t>Uppman</a:t>
            </a:r>
            <a:r>
              <a:rPr lang="en-US" sz="1600" dirty="0">
                <a:solidFill>
                  <a:srgbClr val="FFFFFF"/>
                </a:solidFill>
                <a:ea typeface="+mn-lt"/>
                <a:cs typeface="+mn-lt"/>
              </a:rPr>
              <a:t>, </a:t>
            </a:r>
            <a:r>
              <a:rPr lang="en-US" sz="1600" dirty="0" err="1">
                <a:solidFill>
                  <a:srgbClr val="FFFFFF"/>
                </a:solidFill>
                <a:ea typeface="+mn-lt"/>
                <a:cs typeface="+mn-lt"/>
              </a:rPr>
              <a:t>Näringslivssamordnare</a:t>
            </a:r>
            <a:r>
              <a:rPr lang="en-US" sz="1600" dirty="0">
                <a:solidFill>
                  <a:srgbClr val="FFFFFF"/>
                </a:solidFill>
                <a:ea typeface="+mn-lt"/>
                <a:cs typeface="+mn-lt"/>
              </a:rPr>
              <a:t> </a:t>
            </a:r>
            <a:r>
              <a:rPr lang="en-US" sz="1600" dirty="0" err="1">
                <a:solidFill>
                  <a:srgbClr val="FFFFFF"/>
                </a:solidFill>
                <a:ea typeface="+mn-lt"/>
                <a:cs typeface="+mn-lt"/>
              </a:rPr>
              <a:t>och</a:t>
            </a:r>
            <a:r>
              <a:rPr lang="en-US" sz="1600" dirty="0">
                <a:solidFill>
                  <a:srgbClr val="FFFFFF"/>
                </a:solidFill>
                <a:ea typeface="+mn-lt"/>
                <a:cs typeface="+mn-lt"/>
              </a:rPr>
              <a:t> Peter Astrup, chef för test- </a:t>
            </a:r>
            <a:r>
              <a:rPr lang="en-US" sz="1600" dirty="0" err="1">
                <a:solidFill>
                  <a:srgbClr val="FFFFFF"/>
                </a:solidFill>
                <a:ea typeface="+mn-lt"/>
                <a:cs typeface="+mn-lt"/>
              </a:rPr>
              <a:t>och</a:t>
            </a:r>
            <a:r>
              <a:rPr lang="en-US" sz="1600" dirty="0">
                <a:solidFill>
                  <a:srgbClr val="FFFFFF"/>
                </a:solidFill>
                <a:ea typeface="+mn-lt"/>
                <a:cs typeface="+mn-lt"/>
              </a:rPr>
              <a:t> </a:t>
            </a:r>
            <a:r>
              <a:rPr lang="en-US" sz="1600" dirty="0" err="1">
                <a:solidFill>
                  <a:srgbClr val="FFFFFF"/>
                </a:solidFill>
                <a:ea typeface="+mn-lt"/>
                <a:cs typeface="+mn-lt"/>
              </a:rPr>
              <a:t>utvecklingscentrum</a:t>
            </a:r>
            <a:r>
              <a:rPr lang="en-US" sz="1600" dirty="0">
                <a:solidFill>
                  <a:srgbClr val="FFFFFF"/>
                </a:solidFill>
                <a:ea typeface="+mn-lt"/>
                <a:cs typeface="+mn-lt"/>
              </a:rPr>
              <a:t> för </a:t>
            </a:r>
            <a:r>
              <a:rPr lang="en-US" sz="1600" dirty="0" err="1">
                <a:solidFill>
                  <a:srgbClr val="FFFFFF"/>
                </a:solidFill>
                <a:ea typeface="+mn-lt"/>
                <a:cs typeface="+mn-lt"/>
              </a:rPr>
              <a:t>välfärdsteknik</a:t>
            </a:r>
            <a:r>
              <a:rPr lang="en-US" sz="1600" dirty="0">
                <a:solidFill>
                  <a:srgbClr val="FFFFFF"/>
                </a:solidFill>
                <a:ea typeface="+mn-lt"/>
                <a:cs typeface="+mn-lt"/>
              </a:rPr>
              <a:t> </a:t>
            </a:r>
            <a:r>
              <a:rPr lang="en-US" sz="1600" dirty="0" err="1">
                <a:solidFill>
                  <a:srgbClr val="FFFFFF"/>
                </a:solidFill>
                <a:ea typeface="+mn-lt"/>
                <a:cs typeface="+mn-lt"/>
              </a:rPr>
              <a:t>i</a:t>
            </a:r>
            <a:r>
              <a:rPr lang="en-US" sz="1600" dirty="0">
                <a:solidFill>
                  <a:srgbClr val="FFFFFF"/>
                </a:solidFill>
                <a:ea typeface="+mn-lt"/>
                <a:cs typeface="+mn-lt"/>
              </a:rPr>
              <a:t> Viborg </a:t>
            </a:r>
            <a:r>
              <a:rPr lang="en-US" sz="1600" dirty="0" err="1">
                <a:solidFill>
                  <a:srgbClr val="FFFFFF"/>
                </a:solidFill>
                <a:ea typeface="+mn-lt"/>
                <a:cs typeface="+mn-lt"/>
              </a:rPr>
              <a:t>berättar</a:t>
            </a:r>
            <a:r>
              <a:rPr lang="en-US" sz="1600" dirty="0">
                <a:solidFill>
                  <a:srgbClr val="FFFFFF"/>
                </a:solidFill>
                <a:ea typeface="+mn-lt"/>
                <a:cs typeface="+mn-lt"/>
              </a:rPr>
              <a:t> om Springboard-</a:t>
            </a:r>
            <a:r>
              <a:rPr lang="en-US" sz="1600" dirty="0" err="1">
                <a:solidFill>
                  <a:srgbClr val="FFFFFF"/>
                </a:solidFill>
                <a:ea typeface="+mn-lt"/>
                <a:cs typeface="+mn-lt"/>
              </a:rPr>
              <a:t>konceptet</a:t>
            </a:r>
            <a:r>
              <a:rPr lang="en-US" sz="1600" dirty="0">
                <a:solidFill>
                  <a:srgbClr val="FFFFFF"/>
                </a:solidFill>
                <a:ea typeface="+mn-lt"/>
                <a:cs typeface="+mn-lt"/>
              </a:rPr>
              <a:t> </a:t>
            </a:r>
            <a:r>
              <a:rPr lang="en-US" sz="1600" dirty="0" err="1">
                <a:solidFill>
                  <a:srgbClr val="FFFFFF"/>
                </a:solidFill>
                <a:ea typeface="+mn-lt"/>
                <a:cs typeface="+mn-lt"/>
              </a:rPr>
              <a:t>i</a:t>
            </a:r>
            <a:r>
              <a:rPr lang="en-US" sz="1600" dirty="0">
                <a:solidFill>
                  <a:srgbClr val="FFFFFF"/>
                </a:solidFill>
                <a:ea typeface="+mn-lt"/>
                <a:cs typeface="+mn-lt"/>
              </a:rPr>
              <a:t> </a:t>
            </a:r>
            <a:r>
              <a:rPr lang="en-US" sz="1600" dirty="0" err="1">
                <a:solidFill>
                  <a:srgbClr val="FFFFFF"/>
                </a:solidFill>
                <a:ea typeface="+mn-lt"/>
                <a:cs typeface="+mn-lt"/>
              </a:rPr>
              <a:t>samband</a:t>
            </a:r>
            <a:r>
              <a:rPr lang="en-US" sz="1600" dirty="0">
                <a:solidFill>
                  <a:srgbClr val="FFFFFF"/>
                </a:solidFill>
                <a:ea typeface="+mn-lt"/>
                <a:cs typeface="+mn-lt"/>
              </a:rPr>
              <a:t> med </a:t>
            </a:r>
            <a:r>
              <a:rPr lang="en-US" sz="1600" dirty="0" err="1">
                <a:solidFill>
                  <a:srgbClr val="FFFFFF"/>
                </a:solidFill>
                <a:ea typeface="+mn-lt"/>
                <a:cs typeface="+mn-lt"/>
              </a:rPr>
              <a:t>att</a:t>
            </a:r>
            <a:r>
              <a:rPr lang="en-US" sz="1600" dirty="0">
                <a:solidFill>
                  <a:srgbClr val="FFFFFF"/>
                </a:solidFill>
                <a:ea typeface="+mn-lt"/>
                <a:cs typeface="+mn-lt"/>
              </a:rPr>
              <a:t> </a:t>
            </a:r>
            <a:r>
              <a:rPr lang="en-US" sz="1600" dirty="0" err="1">
                <a:solidFill>
                  <a:srgbClr val="FFFFFF"/>
                </a:solidFill>
                <a:ea typeface="+mn-lt"/>
                <a:cs typeface="+mn-lt"/>
              </a:rPr>
              <a:t>en</a:t>
            </a:r>
            <a:r>
              <a:rPr lang="en-US" sz="1600" dirty="0">
                <a:solidFill>
                  <a:srgbClr val="FFFFFF"/>
                </a:solidFill>
                <a:ea typeface="+mn-lt"/>
                <a:cs typeface="+mn-lt"/>
              </a:rPr>
              <a:t> Springboard hölls </a:t>
            </a:r>
            <a:r>
              <a:rPr lang="en-US" sz="1600" dirty="0" err="1">
                <a:solidFill>
                  <a:srgbClr val="FFFFFF"/>
                </a:solidFill>
                <a:ea typeface="+mn-lt"/>
                <a:cs typeface="+mn-lt"/>
              </a:rPr>
              <a:t>på</a:t>
            </a:r>
            <a:r>
              <a:rPr lang="en-US" sz="1600" dirty="0">
                <a:solidFill>
                  <a:srgbClr val="FFFFFF"/>
                </a:solidFill>
                <a:ea typeface="+mn-lt"/>
                <a:cs typeface="+mn-lt"/>
              </a:rPr>
              <a:t> </a:t>
            </a:r>
            <a:r>
              <a:rPr lang="en-US" sz="1600" dirty="0" err="1">
                <a:solidFill>
                  <a:srgbClr val="FFFFFF"/>
                </a:solidFill>
                <a:ea typeface="+mn-lt"/>
                <a:cs typeface="+mn-lt"/>
              </a:rPr>
              <a:t>Halmstads</a:t>
            </a:r>
            <a:r>
              <a:rPr lang="en-US" sz="1600" dirty="0">
                <a:solidFill>
                  <a:srgbClr val="FFFFFF"/>
                </a:solidFill>
                <a:ea typeface="+mn-lt"/>
                <a:cs typeface="+mn-lt"/>
              </a:rPr>
              <a:t> </a:t>
            </a:r>
            <a:r>
              <a:rPr lang="en-US" sz="1600" dirty="0" err="1">
                <a:solidFill>
                  <a:srgbClr val="FFFFFF"/>
                </a:solidFill>
                <a:ea typeface="+mn-lt"/>
                <a:cs typeface="+mn-lt"/>
              </a:rPr>
              <a:t>Gummifabrik</a:t>
            </a:r>
            <a:r>
              <a:rPr lang="en-US" sz="1600" dirty="0">
                <a:solidFill>
                  <a:srgbClr val="FFFFFF"/>
                </a:solidFill>
                <a:ea typeface="+mn-lt"/>
                <a:cs typeface="+mn-lt"/>
              </a:rPr>
              <a:t> </a:t>
            </a:r>
            <a:r>
              <a:rPr lang="en-US" sz="1600" dirty="0" err="1">
                <a:solidFill>
                  <a:srgbClr val="FFFFFF"/>
                </a:solidFill>
                <a:ea typeface="+mn-lt"/>
                <a:cs typeface="+mn-lt"/>
              </a:rPr>
              <a:t>i</a:t>
            </a:r>
            <a:r>
              <a:rPr lang="en-US" sz="1600" dirty="0">
                <a:solidFill>
                  <a:srgbClr val="FFFFFF"/>
                </a:solidFill>
                <a:ea typeface="+mn-lt"/>
                <a:cs typeface="+mn-lt"/>
              </a:rPr>
              <a:t> </a:t>
            </a:r>
            <a:r>
              <a:rPr lang="en-US" sz="1600" dirty="0" err="1">
                <a:solidFill>
                  <a:srgbClr val="FFFFFF"/>
                </a:solidFill>
                <a:ea typeface="+mn-lt"/>
                <a:cs typeface="+mn-lt"/>
              </a:rPr>
              <a:t>maj</a:t>
            </a:r>
            <a:r>
              <a:rPr lang="en-US" sz="1600" dirty="0">
                <a:solidFill>
                  <a:srgbClr val="FFFFFF"/>
                </a:solidFill>
                <a:ea typeface="+mn-lt"/>
                <a:cs typeface="+mn-lt"/>
              </a:rPr>
              <a:t> 2022.</a:t>
            </a:r>
            <a:endParaRPr lang="en-US" dirty="0">
              <a:solidFill>
                <a:srgbClr val="FFFFFF"/>
              </a:solidFill>
            </a:endParaRPr>
          </a:p>
        </p:txBody>
      </p:sp>
      <p:sp>
        <p:nvSpPr>
          <p:cNvPr id="21" name="Rubrik 1">
            <a:extLst>
              <a:ext uri="{FF2B5EF4-FFF2-40B4-BE49-F238E27FC236}">
                <a16:creationId xmlns:a16="http://schemas.microsoft.com/office/drawing/2014/main" id="{E6B1169A-9EFF-DF35-81F4-A119FA06D3CA}"/>
              </a:ext>
            </a:extLst>
          </p:cNvPr>
          <p:cNvSpPr txBox="1">
            <a:spLocks/>
          </p:cNvSpPr>
          <p:nvPr/>
        </p:nvSpPr>
        <p:spPr>
          <a:xfrm>
            <a:off x="0" y="0"/>
            <a:ext cx="2453639" cy="365760"/>
          </a:xfrm>
          <a:prstGeom prst="rect">
            <a:avLst/>
          </a:prstGeom>
          <a:solidFill>
            <a:schemeClr val="bg1"/>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accent2"/>
                </a:solidFill>
                <a:latin typeface="+mn-lt"/>
              </a:rPr>
              <a:t>AFFÄRSUTVECKLING</a:t>
            </a:r>
            <a:endParaRPr lang="sv-SE" sz="800" dirty="0">
              <a:solidFill>
                <a:schemeClr val="accent2"/>
              </a:solidFill>
              <a:latin typeface="+mn-lt"/>
            </a:endParaRPr>
          </a:p>
        </p:txBody>
      </p:sp>
    </p:spTree>
    <p:extLst>
      <p:ext uri="{BB962C8B-B14F-4D97-AF65-F5344CB8AC3E}">
        <p14:creationId xmlns:p14="http://schemas.microsoft.com/office/powerpoint/2010/main" val="2701616304"/>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E1ADA74-7BEB-B277-2921-7AFD01E0A1C2}"/>
              </a:ext>
            </a:extLst>
          </p:cNvPr>
          <p:cNvSpPr>
            <a:spLocks noGrp="1"/>
          </p:cNvSpPr>
          <p:nvPr>
            <p:ph type="title"/>
          </p:nvPr>
        </p:nvSpPr>
        <p:spPr>
          <a:xfrm>
            <a:off x="297180" y="640080"/>
            <a:ext cx="6103620" cy="848588"/>
          </a:xfrm>
        </p:spPr>
        <p:txBody>
          <a:bodyPr anchor="t">
            <a:normAutofit/>
          </a:bodyPr>
          <a:lstStyle/>
          <a:p>
            <a:r>
              <a:rPr lang="sv-SE" sz="4200" dirty="0"/>
              <a:t>Presentationsdagar</a:t>
            </a:r>
          </a:p>
        </p:txBody>
      </p:sp>
      <p:sp>
        <p:nvSpPr>
          <p:cNvPr id="5" name="Platshållare för innehåll 2">
            <a:extLst>
              <a:ext uri="{FF2B5EF4-FFF2-40B4-BE49-F238E27FC236}">
                <a16:creationId xmlns:a16="http://schemas.microsoft.com/office/drawing/2014/main" id="{962992B4-3496-B9A7-CE5C-F2DDFC197107}"/>
              </a:ext>
            </a:extLst>
          </p:cNvPr>
          <p:cNvSpPr>
            <a:spLocks noGrp="1"/>
          </p:cNvSpPr>
          <p:nvPr>
            <p:ph idx="1"/>
          </p:nvPr>
        </p:nvSpPr>
        <p:spPr>
          <a:xfrm>
            <a:off x="297180" y="1488668"/>
            <a:ext cx="4960620" cy="7769628"/>
          </a:xfrm>
        </p:spPr>
        <p:txBody>
          <a:bodyPr vert="horz" lIns="91440" tIns="45720" rIns="91440" bIns="45720" numCol="2" spcCol="360000" rtlCol="0" anchor="t">
            <a:normAutofit/>
          </a:bodyPr>
          <a:lstStyle/>
          <a:p>
            <a:pPr marL="0" indent="0">
              <a:lnSpc>
                <a:spcPts val="1200"/>
              </a:lnSpc>
              <a:buNone/>
            </a:pPr>
            <a:r>
              <a:rPr lang="sv-SE" sz="1000" b="1" dirty="0"/>
              <a:t>Ett typ av event som lockat internationella deltagare både fysiskt och digitalt, och som uppskattades av de presenterande företagen.</a:t>
            </a:r>
          </a:p>
          <a:p>
            <a:pPr marL="0" indent="0">
              <a:lnSpc>
                <a:spcPts val="1200"/>
              </a:lnSpc>
              <a:buNone/>
            </a:pPr>
            <a:r>
              <a:rPr lang="da-DK" sz="1000" dirty="0" err="1">
                <a:ea typeface="+mn-lt"/>
                <a:cs typeface="+mn-lt"/>
              </a:rPr>
              <a:t>Presentationsdagarna</a:t>
            </a:r>
            <a:r>
              <a:rPr lang="da-DK" sz="1000" dirty="0">
                <a:ea typeface="+mn-lt"/>
                <a:cs typeface="+mn-lt"/>
              </a:rPr>
              <a:t> </a:t>
            </a:r>
            <a:r>
              <a:rPr lang="da-DK" sz="1000" dirty="0" err="1">
                <a:ea typeface="+mn-lt"/>
                <a:cs typeface="+mn-lt"/>
              </a:rPr>
              <a:t>är</a:t>
            </a:r>
            <a:r>
              <a:rPr lang="da-DK" sz="1000" dirty="0">
                <a:ea typeface="+mn-lt"/>
                <a:cs typeface="+mn-lt"/>
              </a:rPr>
              <a:t> </a:t>
            </a:r>
            <a:r>
              <a:rPr lang="da-DK" sz="1000" dirty="0" err="1">
                <a:ea typeface="+mn-lt"/>
                <a:cs typeface="+mn-lt"/>
              </a:rPr>
              <a:t>ett</a:t>
            </a:r>
            <a:r>
              <a:rPr lang="da-DK" sz="1000" dirty="0">
                <a:ea typeface="+mn-lt"/>
                <a:cs typeface="+mn-lt"/>
              </a:rPr>
              <a:t> </a:t>
            </a:r>
            <a:r>
              <a:rPr lang="da-DK" sz="1000" dirty="0" err="1">
                <a:ea typeface="+mn-lt"/>
                <a:cs typeface="+mn-lt"/>
              </a:rPr>
              <a:t>erbjudande</a:t>
            </a:r>
            <a:r>
              <a:rPr lang="da-DK" sz="1000" dirty="0">
                <a:ea typeface="+mn-lt"/>
                <a:cs typeface="+mn-lt"/>
              </a:rPr>
              <a:t> </a:t>
            </a:r>
            <a:r>
              <a:rPr lang="da-DK" sz="1000" dirty="0" err="1">
                <a:ea typeface="+mn-lt"/>
                <a:cs typeface="+mn-lt"/>
              </a:rPr>
              <a:t>för</a:t>
            </a:r>
            <a:r>
              <a:rPr lang="da-DK" sz="1000" dirty="0">
                <a:ea typeface="+mn-lt"/>
                <a:cs typeface="+mn-lt"/>
              </a:rPr>
              <a:t> </a:t>
            </a:r>
            <a:r>
              <a:rPr lang="da-DK" sz="1000" dirty="0" err="1">
                <a:ea typeface="+mn-lt"/>
                <a:cs typeface="+mn-lt"/>
              </a:rPr>
              <a:t>företag</a:t>
            </a:r>
            <a:r>
              <a:rPr lang="da-DK" sz="1000" dirty="0">
                <a:ea typeface="+mn-lt"/>
                <a:cs typeface="+mn-lt"/>
              </a:rPr>
              <a:t> </a:t>
            </a:r>
            <a:r>
              <a:rPr lang="da-DK" sz="1000" dirty="0" err="1">
                <a:ea typeface="+mn-lt"/>
                <a:cs typeface="+mn-lt"/>
              </a:rPr>
              <a:t>och</a:t>
            </a:r>
            <a:r>
              <a:rPr lang="da-DK" sz="1000" dirty="0">
                <a:ea typeface="+mn-lt"/>
                <a:cs typeface="+mn-lt"/>
              </a:rPr>
              <a:t> </a:t>
            </a:r>
            <a:r>
              <a:rPr lang="da-DK" sz="1000" dirty="0" err="1">
                <a:ea typeface="+mn-lt"/>
                <a:cs typeface="+mn-lt"/>
              </a:rPr>
              <a:t>företagare</a:t>
            </a:r>
            <a:r>
              <a:rPr lang="da-DK" sz="1000" dirty="0">
                <a:ea typeface="+mn-lt"/>
                <a:cs typeface="+mn-lt"/>
              </a:rPr>
              <a:t> </a:t>
            </a:r>
            <a:r>
              <a:rPr lang="da-DK" sz="1000" dirty="0" err="1">
                <a:ea typeface="+mn-lt"/>
                <a:cs typeface="+mn-lt"/>
              </a:rPr>
              <a:t>från</a:t>
            </a:r>
            <a:r>
              <a:rPr lang="da-DK" sz="1000" dirty="0">
                <a:ea typeface="+mn-lt"/>
                <a:cs typeface="+mn-lt"/>
              </a:rPr>
              <a:t> </a:t>
            </a:r>
            <a:r>
              <a:rPr lang="da-DK" sz="1000" dirty="0" err="1">
                <a:ea typeface="+mn-lt"/>
                <a:cs typeface="+mn-lt"/>
              </a:rPr>
              <a:t>hela</a:t>
            </a:r>
            <a:r>
              <a:rPr lang="da-DK" sz="1000" dirty="0">
                <a:ea typeface="+mn-lt"/>
                <a:cs typeface="+mn-lt"/>
              </a:rPr>
              <a:t> ÖKS-regionen </a:t>
            </a:r>
            <a:r>
              <a:rPr lang="da-DK" sz="1000" dirty="0" err="1">
                <a:ea typeface="+mn-lt"/>
                <a:cs typeface="+mn-lt"/>
              </a:rPr>
              <a:t>att</a:t>
            </a:r>
            <a:r>
              <a:rPr lang="da-DK" sz="1000" dirty="0">
                <a:ea typeface="+mn-lt"/>
                <a:cs typeface="+mn-lt"/>
              </a:rPr>
              <a:t> </a:t>
            </a:r>
            <a:r>
              <a:rPr lang="da-DK" sz="1000" dirty="0" err="1">
                <a:ea typeface="+mn-lt"/>
                <a:cs typeface="+mn-lt"/>
              </a:rPr>
              <a:t>presentera</a:t>
            </a:r>
            <a:r>
              <a:rPr lang="da-DK" sz="1000" dirty="0">
                <a:ea typeface="+mn-lt"/>
                <a:cs typeface="+mn-lt"/>
              </a:rPr>
              <a:t> </a:t>
            </a:r>
            <a:r>
              <a:rPr lang="da-DK" sz="1000" dirty="0" err="1">
                <a:ea typeface="+mn-lt"/>
                <a:cs typeface="+mn-lt"/>
              </a:rPr>
              <a:t>nya</a:t>
            </a:r>
            <a:r>
              <a:rPr lang="da-DK" sz="1000" dirty="0">
                <a:ea typeface="+mn-lt"/>
                <a:cs typeface="+mn-lt"/>
              </a:rPr>
              <a:t> </a:t>
            </a:r>
            <a:r>
              <a:rPr lang="da-DK" sz="1000" dirty="0" err="1">
                <a:ea typeface="+mn-lt"/>
                <a:cs typeface="+mn-lt"/>
              </a:rPr>
              <a:t>och</a:t>
            </a:r>
            <a:r>
              <a:rPr lang="da-DK" sz="1000" dirty="0">
                <a:ea typeface="+mn-lt"/>
                <a:cs typeface="+mn-lt"/>
              </a:rPr>
              <a:t> </a:t>
            </a:r>
            <a:r>
              <a:rPr lang="da-DK" sz="1000" dirty="0" err="1">
                <a:ea typeface="+mn-lt"/>
                <a:cs typeface="+mn-lt"/>
              </a:rPr>
              <a:t>innovativa</a:t>
            </a:r>
            <a:r>
              <a:rPr lang="da-DK" sz="1000" dirty="0">
                <a:ea typeface="+mn-lt"/>
                <a:cs typeface="+mn-lt"/>
              </a:rPr>
              <a:t> </a:t>
            </a:r>
            <a:r>
              <a:rPr lang="da-DK" sz="1000" dirty="0" err="1">
                <a:ea typeface="+mn-lt"/>
                <a:cs typeface="+mn-lt"/>
              </a:rPr>
              <a:t>välfärdstekniska</a:t>
            </a:r>
            <a:r>
              <a:rPr lang="da-DK" sz="1000" dirty="0">
                <a:ea typeface="+mn-lt"/>
                <a:cs typeface="+mn-lt"/>
              </a:rPr>
              <a:t> produkter </a:t>
            </a:r>
            <a:r>
              <a:rPr lang="da-DK" sz="1000" dirty="0" err="1">
                <a:ea typeface="+mn-lt"/>
                <a:cs typeface="+mn-lt"/>
              </a:rPr>
              <a:t>och</a:t>
            </a:r>
            <a:r>
              <a:rPr lang="da-DK" sz="1000" dirty="0">
                <a:ea typeface="+mn-lt"/>
                <a:cs typeface="+mn-lt"/>
              </a:rPr>
              <a:t> </a:t>
            </a:r>
            <a:r>
              <a:rPr lang="da-DK" sz="1000" dirty="0" err="1">
                <a:ea typeface="+mn-lt"/>
                <a:cs typeface="+mn-lt"/>
              </a:rPr>
              <a:t>lösningar</a:t>
            </a:r>
            <a:r>
              <a:rPr lang="da-DK" sz="1000" dirty="0">
                <a:ea typeface="+mn-lt"/>
                <a:cs typeface="+mn-lt"/>
              </a:rPr>
              <a:t> </a:t>
            </a:r>
            <a:r>
              <a:rPr lang="da-DK" sz="1000" dirty="0" err="1">
                <a:ea typeface="+mn-lt"/>
                <a:cs typeface="+mn-lt"/>
              </a:rPr>
              <a:t>för</a:t>
            </a:r>
            <a:r>
              <a:rPr lang="da-DK" sz="1000" dirty="0">
                <a:ea typeface="+mn-lt"/>
                <a:cs typeface="+mn-lt"/>
              </a:rPr>
              <a:t> </a:t>
            </a:r>
            <a:r>
              <a:rPr lang="da-DK" sz="1000" dirty="0" err="1">
                <a:ea typeface="+mn-lt"/>
                <a:cs typeface="+mn-lt"/>
              </a:rPr>
              <a:t>kommunerna</a:t>
            </a:r>
            <a:r>
              <a:rPr lang="da-DK" sz="1000" dirty="0">
                <a:ea typeface="+mn-lt"/>
                <a:cs typeface="+mn-lt"/>
              </a:rPr>
              <a:t>.</a:t>
            </a:r>
            <a:endParaRPr lang="da-DK" dirty="0"/>
          </a:p>
          <a:p>
            <a:pPr marL="0" indent="0">
              <a:lnSpc>
                <a:spcPts val="1200"/>
              </a:lnSpc>
              <a:buNone/>
            </a:pPr>
            <a:r>
              <a:rPr lang="sv-SE" sz="1000" dirty="0"/>
              <a:t>Inspirationen till Presentationsdagarna kommer från de evenemang med samma namn som </a:t>
            </a:r>
            <a:r>
              <a:rPr lang="sv-SE" sz="1000" dirty="0" err="1"/>
              <a:t>CareWare</a:t>
            </a:r>
            <a:r>
              <a:rPr lang="sv-SE" sz="1000" dirty="0"/>
              <a:t> i Århus Kommun anordnar. Samarbetet i projektet har varit tätt sedan starten och att konceptet delas mellan parterna har varit lyckat.</a:t>
            </a:r>
          </a:p>
          <a:p>
            <a:pPr marL="0" indent="0">
              <a:lnSpc>
                <a:spcPts val="1200"/>
              </a:lnSpc>
              <a:buNone/>
            </a:pPr>
            <a:r>
              <a:rPr lang="sv-SE" sz="1000" dirty="0"/>
              <a:t>   – Under covid-19-pandemin haft vi haft stor framgång med att genomföra presentationsdagarna virtuellt och vi har kunnat vidga deltagarkretsen med kolleger från Sverige, Norge och Färöarna, säger Kirsten </a:t>
            </a:r>
            <a:r>
              <a:rPr lang="sv-SE" sz="1000" dirty="0" err="1"/>
              <a:t>Rud</a:t>
            </a:r>
            <a:r>
              <a:rPr lang="sv-SE" sz="1000" dirty="0"/>
              <a:t> </a:t>
            </a:r>
            <a:r>
              <a:rPr lang="sv-SE" sz="1000" dirty="0" err="1"/>
              <a:t>Bentholm</a:t>
            </a:r>
            <a:r>
              <a:rPr lang="sv-SE" sz="1000" dirty="0"/>
              <a:t> </a:t>
            </a:r>
            <a:r>
              <a:rPr lang="sv-SE" sz="1000" dirty="0" err="1"/>
              <a:t>fra</a:t>
            </a:r>
            <a:r>
              <a:rPr lang="sv-SE" sz="1000" dirty="0"/>
              <a:t> Teknologi i </a:t>
            </a:r>
            <a:r>
              <a:rPr lang="sv-SE" sz="1000" dirty="0" err="1"/>
              <a:t>Praksis</a:t>
            </a:r>
            <a:r>
              <a:rPr lang="sv-SE" sz="1000" dirty="0"/>
              <a:t>, </a:t>
            </a:r>
            <a:r>
              <a:rPr lang="sv-SE" sz="1000" dirty="0" err="1"/>
              <a:t>CareWare</a:t>
            </a:r>
            <a:r>
              <a:rPr lang="sv-SE" sz="1000" dirty="0"/>
              <a:t> koordinator and </a:t>
            </a:r>
            <a:r>
              <a:rPr lang="sv-SE" sz="1000" dirty="0" err="1"/>
              <a:t>CareWare</a:t>
            </a:r>
            <a:r>
              <a:rPr lang="sv-SE" sz="1000" dirty="0"/>
              <a:t> Nordic partner in Århus, som varit med och utvecklat Presentationsdagarna som koncept. Det anordnas också presentationsdagar i projektet på andra håll i Danmark med liknande upplägg, till exempel i Viborg. Helene </a:t>
            </a:r>
            <a:r>
              <a:rPr lang="sv-SE" sz="1000" dirty="0" err="1"/>
              <a:t>Høyer</a:t>
            </a:r>
            <a:r>
              <a:rPr lang="sv-SE" sz="1000" dirty="0"/>
              <a:t> Jensen, konsult för välfärdsteknologi och digitalisering, </a:t>
            </a:r>
            <a:r>
              <a:rPr lang="sv-SE" sz="1000" dirty="0" err="1"/>
              <a:t>CareWare</a:t>
            </a:r>
            <a:r>
              <a:rPr lang="sv-SE" sz="1000" dirty="0"/>
              <a:t> Nordic, Viborg, fyller på:</a:t>
            </a:r>
          </a:p>
          <a:p>
            <a:pPr marL="0" indent="0">
              <a:lnSpc>
                <a:spcPts val="1200"/>
              </a:lnSpc>
              <a:buNone/>
            </a:pPr>
            <a:r>
              <a:rPr lang="sv-SE" sz="1000" dirty="0"/>
              <a:t>   – Presentationsdagarna startade som ett sätt att koppla ihop företag med sjukvården, utan några direkta krav. Att företagen får presentera sina produkter och tjänster, se andra företag göra samma har varit värdefullt för de som deltagit. Det har också varit uppskattat av deltagarna att få se flera olika lösningar bredvid varandra.</a:t>
            </a:r>
          </a:p>
          <a:p>
            <a:pPr marL="0" indent="0">
              <a:lnSpc>
                <a:spcPts val="1200"/>
              </a:lnSpc>
              <a:buNone/>
            </a:pPr>
            <a:r>
              <a:rPr lang="sv-SE" sz="1000" dirty="0"/>
              <a:t>Att Presentationsdagarna spridit sig till andra delar av Norden ser Kirsten </a:t>
            </a:r>
            <a:r>
              <a:rPr lang="sv-SE" sz="1000" dirty="0" err="1"/>
              <a:t>Rud</a:t>
            </a:r>
            <a:r>
              <a:rPr lang="sv-SE" sz="1000" dirty="0"/>
              <a:t> </a:t>
            </a:r>
            <a:r>
              <a:rPr lang="sv-SE" sz="1000" dirty="0" err="1"/>
              <a:t>Bentholm</a:t>
            </a:r>
            <a:r>
              <a:rPr lang="sv-SE" sz="1000" dirty="0"/>
              <a:t> som väldigt roligt.</a:t>
            </a:r>
          </a:p>
          <a:p>
            <a:pPr marL="0" indent="0">
              <a:lnSpc>
                <a:spcPts val="1200"/>
              </a:lnSpc>
              <a:buNone/>
            </a:pPr>
            <a:r>
              <a:rPr lang="sv-SE" sz="1000" b="1" dirty="0"/>
              <a:t>Gemensam utveckling</a:t>
            </a:r>
            <a:br>
              <a:rPr lang="sv-SE" sz="1000" dirty="0"/>
            </a:br>
            <a:r>
              <a:rPr lang="sv-SE" sz="1000" dirty="0"/>
              <a:t>   – Vi började med den här typen av event för att i slutändan kunna bidra till en bättre välfärd för våra medborgare, en bättre arbetsmiljö för medarbetare och bättre samhällsekonomi. Att idén har anammats av danska, norska och svenska kollegor och att det uppskattas ser vi som ett bevis på att det är ett fungerande koncept, sade Fredrik </a:t>
            </a:r>
            <a:r>
              <a:rPr lang="sv-SE" sz="1000" dirty="0" err="1"/>
              <a:t>Koffner</a:t>
            </a:r>
            <a:r>
              <a:rPr lang="sv-SE" sz="1000" dirty="0"/>
              <a:t>, CCO och medgrundare på </a:t>
            </a:r>
            <a:r>
              <a:rPr lang="sv-SE" sz="1000" dirty="0" err="1"/>
              <a:t>Cuviva</a:t>
            </a:r>
            <a:r>
              <a:rPr lang="sv-SE" sz="1000" dirty="0"/>
              <a:t> </a:t>
            </a:r>
            <a:r>
              <a:rPr lang="sv-SE" sz="1000" dirty="0" err="1"/>
              <a:t>og</a:t>
            </a:r>
            <a:r>
              <a:rPr lang="sv-SE" sz="1000" dirty="0"/>
              <a:t> deltager på </a:t>
            </a:r>
            <a:r>
              <a:rPr lang="sv-SE" sz="1000" dirty="0" err="1"/>
              <a:t>CareWare</a:t>
            </a:r>
            <a:r>
              <a:rPr lang="sv-SE" sz="1000" dirty="0"/>
              <a:t> Nordic </a:t>
            </a:r>
            <a:r>
              <a:rPr lang="sv-SE" sz="1000" dirty="0" err="1"/>
              <a:t>Præsentionsdag</a:t>
            </a:r>
            <a:r>
              <a:rPr lang="sv-SE" sz="1000" dirty="0"/>
              <a:t> under Halland Tech </a:t>
            </a:r>
            <a:r>
              <a:rPr lang="sv-SE" sz="1000" dirty="0" err="1"/>
              <a:t>Week</a:t>
            </a:r>
            <a:r>
              <a:rPr lang="sv-SE" sz="1000" dirty="0"/>
              <a:t>.</a:t>
            </a:r>
          </a:p>
          <a:p>
            <a:pPr marL="0" indent="0">
              <a:lnSpc>
                <a:spcPts val="1200"/>
              </a:lnSpc>
              <a:buNone/>
            </a:pPr>
            <a:r>
              <a:rPr lang="sv-SE" sz="1000" dirty="0"/>
              <a:t>Något alla företagen var överens om var att tekniken för att lyckas med digitala lösningar för vård i hemmet redan finns, den måste bara implementeras och anpassas så att den lösning som passar bäst finns på rätt ställe. Flera av presentatörerna uttryckte också att de uppskattade möjligheten att få presentera sina produkter för en intresserad publik, och få se andra företag presentera liknande lösningar.</a:t>
            </a:r>
          </a:p>
          <a:p>
            <a:pPr marL="0" indent="0">
              <a:lnSpc>
                <a:spcPts val="1200"/>
              </a:lnSpc>
              <a:buNone/>
            </a:pPr>
            <a:r>
              <a:rPr lang="sv-SE" sz="1000" dirty="0"/>
              <a:t>   – Suveränt initiativ att bjuda in oss leverantörer, och vi är inte så vana vid att stå bredvid varandra, men det är jättebra för att öka förståelsen och kommunikationen mellan varandra. Jag skulle gärna ser mer av det, sade Fredrik </a:t>
            </a:r>
            <a:r>
              <a:rPr lang="sv-SE" sz="1000" dirty="0" err="1"/>
              <a:t>Koffner</a:t>
            </a:r>
            <a:r>
              <a:rPr lang="sv-SE" sz="1000" dirty="0"/>
              <a:t>.</a:t>
            </a:r>
          </a:p>
          <a:p>
            <a:pPr marL="0" indent="0">
              <a:lnSpc>
                <a:spcPts val="1200"/>
              </a:lnSpc>
              <a:buNone/>
            </a:pPr>
            <a:r>
              <a:rPr lang="sv-SE" sz="1000" dirty="0"/>
              <a:t>På frågan om hur vården ser ut om tio år var alla företagens representanter överens om att vården kommer att ha förflyttats mer till hemmet, och den kommer att ha blivit mycket mer digital med smartare produkter och lösningar.</a:t>
            </a:r>
          </a:p>
        </p:txBody>
      </p:sp>
      <p:pic>
        <p:nvPicPr>
          <p:cNvPr id="3" name="Bildobjekt 2" descr="En bild som visar text, inomhus, person&#10;&#10;Automatiskt genererad beskrivning">
            <a:extLst>
              <a:ext uri="{FF2B5EF4-FFF2-40B4-BE49-F238E27FC236}">
                <a16:creationId xmlns:a16="http://schemas.microsoft.com/office/drawing/2014/main" id="{AA2111D5-F8A0-800A-331C-9FECCA8DD2FF}"/>
              </a:ext>
            </a:extLst>
          </p:cNvPr>
          <p:cNvPicPr>
            <a:picLocks noChangeAspect="1"/>
          </p:cNvPicPr>
          <p:nvPr/>
        </p:nvPicPr>
        <p:blipFill rotWithShape="1">
          <a:blip r:embed="rId2"/>
          <a:srcRect l="29372" r="13503"/>
          <a:stretch/>
        </p:blipFill>
        <p:spPr>
          <a:xfrm>
            <a:off x="5488687" y="10"/>
            <a:ext cx="7312912" cy="96011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Rubrik 1">
            <a:extLst>
              <a:ext uri="{FF2B5EF4-FFF2-40B4-BE49-F238E27FC236}">
                <a16:creationId xmlns:a16="http://schemas.microsoft.com/office/drawing/2014/main" id="{E0BD7258-BCAD-1181-5BAE-C00B778724FF}"/>
              </a:ext>
            </a:extLst>
          </p:cNvPr>
          <p:cNvSpPr txBox="1">
            <a:spLocks/>
          </p:cNvSpPr>
          <p:nvPr/>
        </p:nvSpPr>
        <p:spPr>
          <a:xfrm>
            <a:off x="0" y="0"/>
            <a:ext cx="2453639" cy="365760"/>
          </a:xfrm>
          <a:prstGeom prst="rect">
            <a:avLst/>
          </a:prstGeom>
          <a:solidFill>
            <a:schemeClr val="accent5"/>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600" dirty="0">
                <a:solidFill>
                  <a:schemeClr val="bg1"/>
                </a:solidFill>
                <a:latin typeface="+mn-lt"/>
              </a:rPr>
              <a:t>AFFÄRSUTVECKLING</a:t>
            </a:r>
            <a:endParaRPr lang="sv-SE" sz="900" dirty="0">
              <a:solidFill>
                <a:schemeClr val="bg1"/>
              </a:solidFill>
              <a:latin typeface="+mn-lt"/>
            </a:endParaRPr>
          </a:p>
        </p:txBody>
      </p:sp>
    </p:spTree>
    <p:extLst>
      <p:ext uri="{BB962C8B-B14F-4D97-AF65-F5344CB8AC3E}">
        <p14:creationId xmlns:p14="http://schemas.microsoft.com/office/powerpoint/2010/main" val="1451591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840C728-4E01-4237-82C8-9624DFA85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3" y="0"/>
            <a:ext cx="6367447" cy="9601200"/>
            <a:chOff x="651279" y="598259"/>
            <a:chExt cx="10889442" cy="5680742"/>
          </a:xfrm>
        </p:grpSpPr>
        <p:sp>
          <p:nvSpPr>
            <p:cNvPr id="57" name="Color">
              <a:extLst>
                <a:ext uri="{FF2B5EF4-FFF2-40B4-BE49-F238E27FC236}">
                  <a16:creationId xmlns:a16="http://schemas.microsoft.com/office/drawing/2014/main" id="{F1CFB22B-2D73-4F2C-953D-8C306B45B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olor">
              <a:extLst>
                <a:ext uri="{FF2B5EF4-FFF2-40B4-BE49-F238E27FC236}">
                  <a16:creationId xmlns:a16="http://schemas.microsoft.com/office/drawing/2014/main" id="{819F58A9-E813-4511-BEF2-5B65BB728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ubrik 1">
            <a:extLst>
              <a:ext uri="{FF2B5EF4-FFF2-40B4-BE49-F238E27FC236}">
                <a16:creationId xmlns:a16="http://schemas.microsoft.com/office/drawing/2014/main" id="{106C2E24-6FD9-7E1A-3997-A028E361D662}"/>
              </a:ext>
            </a:extLst>
          </p:cNvPr>
          <p:cNvSpPr>
            <a:spLocks noGrp="1"/>
          </p:cNvSpPr>
          <p:nvPr>
            <p:ph type="title"/>
          </p:nvPr>
        </p:nvSpPr>
        <p:spPr>
          <a:xfrm>
            <a:off x="410386" y="1177748"/>
            <a:ext cx="5963278" cy="3622852"/>
          </a:xfrm>
        </p:spPr>
        <p:txBody>
          <a:bodyPr vert="horz" lIns="91440" tIns="45720" rIns="91440" bIns="45720" rtlCol="0" anchor="b">
            <a:normAutofit/>
          </a:bodyPr>
          <a:lstStyle/>
          <a:p>
            <a:pPr defTabSz="914400"/>
            <a:r>
              <a:rPr lang="en-US" sz="5400" dirty="0">
                <a:solidFill>
                  <a:srgbClr val="FFFFFF"/>
                </a:solidFill>
                <a:ea typeface="+mj-lt"/>
                <a:cs typeface="+mj-lt"/>
              </a:rPr>
              <a:t>Vad </a:t>
            </a:r>
            <a:r>
              <a:rPr lang="en-US" sz="5400" dirty="0" err="1">
                <a:solidFill>
                  <a:srgbClr val="FFFFFF"/>
                </a:solidFill>
                <a:ea typeface="+mj-lt"/>
                <a:cs typeface="+mj-lt"/>
              </a:rPr>
              <a:t>är</a:t>
            </a:r>
            <a:r>
              <a:rPr lang="en-US" sz="5400" dirty="0">
                <a:solidFill>
                  <a:srgbClr val="FFFFFF"/>
                </a:solidFill>
                <a:ea typeface="+mj-lt"/>
                <a:cs typeface="+mj-lt"/>
              </a:rPr>
              <a:t> CareWare Nordic</a:t>
            </a:r>
            <a:br>
              <a:rPr lang="en-US" sz="5400" dirty="0">
                <a:solidFill>
                  <a:srgbClr val="FFFFFF"/>
                </a:solidFill>
                <a:ea typeface="+mj-lt"/>
                <a:cs typeface="+mj-lt"/>
              </a:rPr>
            </a:br>
            <a:r>
              <a:rPr lang="en-US" sz="5400" dirty="0" err="1">
                <a:solidFill>
                  <a:srgbClr val="FFFFFF"/>
                </a:solidFill>
                <a:ea typeface="+mj-lt"/>
                <a:cs typeface="+mj-lt"/>
              </a:rPr>
              <a:t>Presentationsdag</a:t>
            </a:r>
            <a:r>
              <a:rPr lang="en-US" sz="5400" dirty="0">
                <a:solidFill>
                  <a:srgbClr val="FFFFFF"/>
                </a:solidFill>
                <a:ea typeface="+mj-lt"/>
                <a:cs typeface="+mj-lt"/>
              </a:rPr>
              <a:t>?</a:t>
            </a:r>
            <a:endParaRPr lang="en-US" dirty="0">
              <a:solidFill>
                <a:srgbClr val="FFFFFF"/>
              </a:solidFill>
            </a:endParaRPr>
          </a:p>
        </p:txBody>
      </p:sp>
      <p:sp>
        <p:nvSpPr>
          <p:cNvPr id="5" name="Rektangel 4">
            <a:extLst>
              <a:ext uri="{FF2B5EF4-FFF2-40B4-BE49-F238E27FC236}">
                <a16:creationId xmlns:a16="http://schemas.microsoft.com/office/drawing/2014/main" id="{69989FD8-5822-057B-5D97-9BC34EB2455E}"/>
              </a:ext>
            </a:extLst>
          </p:cNvPr>
          <p:cNvSpPr/>
          <p:nvPr/>
        </p:nvSpPr>
        <p:spPr>
          <a:xfrm>
            <a:off x="825702" y="5336806"/>
            <a:ext cx="4731487" cy="3317076"/>
          </a:xfrm>
          <a:prstGeom prst="rect">
            <a:avLst/>
          </a:prstGeom>
        </p:spPr>
        <p:txBody>
          <a:bodyPr vert="horz" lIns="91440" tIns="45720" rIns="91440" bIns="45720" rtlCol="0" anchor="t">
            <a:normAutofit/>
          </a:bodyPr>
          <a:lstStyle/>
          <a:p>
            <a:pPr defTabSz="914400">
              <a:lnSpc>
                <a:spcPts val="3240"/>
              </a:lnSpc>
              <a:spcAft>
                <a:spcPts val="600"/>
              </a:spcAft>
            </a:pPr>
            <a:r>
              <a:rPr lang="en-US" sz="1600" dirty="0" err="1">
                <a:solidFill>
                  <a:srgbClr val="FFFFFF"/>
                </a:solidFill>
                <a:ea typeface="+mn-lt"/>
                <a:cs typeface="+mn-lt"/>
              </a:rPr>
              <a:t>Presentationsdagarna</a:t>
            </a:r>
            <a:r>
              <a:rPr lang="en-US" sz="1600" dirty="0">
                <a:solidFill>
                  <a:srgbClr val="FFFFFF"/>
                </a:solidFill>
                <a:ea typeface="+mn-lt"/>
                <a:cs typeface="+mn-lt"/>
              </a:rPr>
              <a:t> </a:t>
            </a:r>
            <a:r>
              <a:rPr lang="en-US" sz="1600" dirty="0" err="1">
                <a:solidFill>
                  <a:srgbClr val="FFFFFF"/>
                </a:solidFill>
                <a:ea typeface="+mn-lt"/>
                <a:cs typeface="+mn-lt"/>
              </a:rPr>
              <a:t>är</a:t>
            </a:r>
            <a:r>
              <a:rPr lang="en-US" sz="1600" dirty="0">
                <a:solidFill>
                  <a:srgbClr val="FFFFFF"/>
                </a:solidFill>
                <a:ea typeface="+mn-lt"/>
                <a:cs typeface="+mn-lt"/>
              </a:rPr>
              <a:t> </a:t>
            </a:r>
            <a:r>
              <a:rPr lang="en-US" sz="1600" dirty="0" err="1">
                <a:solidFill>
                  <a:srgbClr val="FFFFFF"/>
                </a:solidFill>
                <a:ea typeface="+mn-lt"/>
                <a:cs typeface="+mn-lt"/>
              </a:rPr>
              <a:t>tematiserade</a:t>
            </a:r>
            <a:r>
              <a:rPr lang="en-US" sz="1600" dirty="0">
                <a:solidFill>
                  <a:srgbClr val="FFFFFF"/>
                </a:solidFill>
                <a:ea typeface="+mn-lt"/>
                <a:cs typeface="+mn-lt"/>
              </a:rPr>
              <a:t> </a:t>
            </a:r>
            <a:r>
              <a:rPr lang="en-US" sz="1600" dirty="0" err="1">
                <a:solidFill>
                  <a:srgbClr val="FFFFFF"/>
                </a:solidFill>
                <a:ea typeface="+mn-lt"/>
                <a:cs typeface="+mn-lt"/>
              </a:rPr>
              <a:t>nätverks</a:t>
            </a:r>
            <a:r>
              <a:rPr lang="en-US" sz="1600" dirty="0">
                <a:solidFill>
                  <a:srgbClr val="FFFFFF"/>
                </a:solidFill>
                <a:ea typeface="+mn-lt"/>
                <a:cs typeface="+mn-lt"/>
              </a:rPr>
              <a:t>- </a:t>
            </a:r>
            <a:r>
              <a:rPr lang="en-US" sz="1600" dirty="0" err="1">
                <a:solidFill>
                  <a:srgbClr val="FFFFFF"/>
                </a:solidFill>
                <a:ea typeface="+mn-lt"/>
                <a:cs typeface="+mn-lt"/>
              </a:rPr>
              <a:t>och</a:t>
            </a:r>
            <a:r>
              <a:rPr lang="en-US" sz="1600" dirty="0">
                <a:solidFill>
                  <a:srgbClr val="FFFFFF"/>
                </a:solidFill>
                <a:ea typeface="+mn-lt"/>
                <a:cs typeface="+mn-lt"/>
              </a:rPr>
              <a:t> </a:t>
            </a:r>
            <a:r>
              <a:rPr lang="en-US" sz="1600" dirty="0" err="1">
                <a:solidFill>
                  <a:srgbClr val="FFFFFF"/>
                </a:solidFill>
                <a:ea typeface="+mn-lt"/>
                <a:cs typeface="+mn-lt"/>
              </a:rPr>
              <a:t>kunskapsevenemang</a:t>
            </a:r>
            <a:r>
              <a:rPr lang="en-US" sz="1600" dirty="0">
                <a:solidFill>
                  <a:srgbClr val="FFFFFF"/>
                </a:solidFill>
                <a:ea typeface="+mn-lt"/>
                <a:cs typeface="+mn-lt"/>
              </a:rPr>
              <a:t>. Mikkel Svindt </a:t>
            </a:r>
            <a:r>
              <a:rPr lang="en-US" sz="1600" dirty="0" err="1">
                <a:solidFill>
                  <a:srgbClr val="FFFFFF"/>
                </a:solidFill>
                <a:ea typeface="+mn-lt"/>
                <a:cs typeface="+mn-lt"/>
              </a:rPr>
              <a:t>Fransgård</a:t>
            </a:r>
            <a:r>
              <a:rPr lang="en-US" sz="1600" dirty="0">
                <a:solidFill>
                  <a:srgbClr val="FFFFFF"/>
                </a:solidFill>
                <a:ea typeface="+mn-lt"/>
                <a:cs typeface="+mn-lt"/>
              </a:rPr>
              <a:t> </a:t>
            </a:r>
            <a:r>
              <a:rPr lang="en-US" sz="1600" dirty="0" err="1">
                <a:solidFill>
                  <a:srgbClr val="FFFFFF"/>
                </a:solidFill>
                <a:ea typeface="+mn-lt"/>
                <a:cs typeface="+mn-lt"/>
              </a:rPr>
              <a:t>är</a:t>
            </a:r>
            <a:r>
              <a:rPr lang="en-US" sz="1600" dirty="0">
                <a:solidFill>
                  <a:srgbClr val="FFFFFF"/>
                </a:solidFill>
                <a:ea typeface="+mn-lt"/>
                <a:cs typeface="+mn-lt"/>
              </a:rPr>
              <a:t> moderator </a:t>
            </a:r>
            <a:r>
              <a:rPr lang="en-US" sz="1600" dirty="0" err="1">
                <a:solidFill>
                  <a:srgbClr val="FFFFFF"/>
                </a:solidFill>
                <a:ea typeface="+mn-lt"/>
                <a:cs typeface="+mn-lt"/>
              </a:rPr>
              <a:t>på</a:t>
            </a:r>
            <a:r>
              <a:rPr lang="en-US" sz="1600" dirty="0">
                <a:solidFill>
                  <a:srgbClr val="FFFFFF"/>
                </a:solidFill>
                <a:ea typeface="+mn-lt"/>
                <a:cs typeface="+mn-lt"/>
              </a:rPr>
              <a:t> CareWare Nordic Presentation Days. I </a:t>
            </a:r>
            <a:r>
              <a:rPr lang="en-US" sz="1600" dirty="0" err="1">
                <a:solidFill>
                  <a:srgbClr val="FFFFFF"/>
                </a:solidFill>
                <a:ea typeface="+mn-lt"/>
                <a:cs typeface="+mn-lt"/>
              </a:rPr>
              <a:t>videon</a:t>
            </a:r>
            <a:r>
              <a:rPr lang="en-US" sz="1600" dirty="0">
                <a:solidFill>
                  <a:srgbClr val="FFFFFF"/>
                </a:solidFill>
                <a:ea typeface="+mn-lt"/>
                <a:cs typeface="+mn-lt"/>
              </a:rPr>
              <a:t> </a:t>
            </a:r>
            <a:r>
              <a:rPr lang="en-US" sz="1600" dirty="0" err="1">
                <a:solidFill>
                  <a:srgbClr val="FFFFFF"/>
                </a:solidFill>
                <a:ea typeface="+mn-lt"/>
                <a:cs typeface="+mn-lt"/>
              </a:rPr>
              <a:t>berättar</a:t>
            </a:r>
            <a:r>
              <a:rPr lang="en-US" sz="1600" dirty="0">
                <a:solidFill>
                  <a:srgbClr val="FFFFFF"/>
                </a:solidFill>
                <a:ea typeface="+mn-lt"/>
                <a:cs typeface="+mn-lt"/>
              </a:rPr>
              <a:t> </a:t>
            </a:r>
            <a:r>
              <a:rPr lang="en-US" sz="1600" dirty="0" err="1">
                <a:solidFill>
                  <a:srgbClr val="FFFFFF"/>
                </a:solidFill>
                <a:ea typeface="+mn-lt"/>
                <a:cs typeface="+mn-lt"/>
              </a:rPr>
              <a:t>han</a:t>
            </a:r>
            <a:r>
              <a:rPr lang="en-US" sz="1600" dirty="0">
                <a:solidFill>
                  <a:srgbClr val="FFFFFF"/>
                </a:solidFill>
                <a:ea typeface="+mn-lt"/>
                <a:cs typeface="+mn-lt"/>
              </a:rPr>
              <a:t> om </a:t>
            </a:r>
            <a:r>
              <a:rPr lang="en-US" sz="1600" dirty="0" err="1">
                <a:solidFill>
                  <a:srgbClr val="FFFFFF"/>
                </a:solidFill>
                <a:ea typeface="+mn-lt"/>
                <a:cs typeface="+mn-lt"/>
              </a:rPr>
              <a:t>bakgrunden</a:t>
            </a:r>
            <a:r>
              <a:rPr lang="en-US" sz="1600" dirty="0">
                <a:solidFill>
                  <a:srgbClr val="FFFFFF"/>
                </a:solidFill>
                <a:ea typeface="+mn-lt"/>
                <a:cs typeface="+mn-lt"/>
              </a:rPr>
              <a:t> till </a:t>
            </a:r>
            <a:r>
              <a:rPr lang="en-US" sz="1600" dirty="0" err="1">
                <a:solidFill>
                  <a:srgbClr val="FFFFFF"/>
                </a:solidFill>
                <a:ea typeface="+mn-lt"/>
                <a:cs typeface="+mn-lt"/>
              </a:rPr>
              <a:t>Presentationsdagarna</a:t>
            </a:r>
            <a:r>
              <a:rPr lang="en-US" sz="1600" dirty="0">
                <a:solidFill>
                  <a:srgbClr val="FFFFFF"/>
                </a:solidFill>
                <a:ea typeface="+mn-lt"/>
                <a:cs typeface="+mn-lt"/>
              </a:rPr>
              <a:t>, </a:t>
            </a:r>
            <a:r>
              <a:rPr lang="en-US" sz="1600" dirty="0" err="1">
                <a:solidFill>
                  <a:srgbClr val="FFFFFF"/>
                </a:solidFill>
                <a:ea typeface="+mn-lt"/>
                <a:cs typeface="+mn-lt"/>
              </a:rPr>
              <a:t>samt</a:t>
            </a:r>
            <a:r>
              <a:rPr lang="en-US" sz="1600" dirty="0">
                <a:solidFill>
                  <a:srgbClr val="FFFFFF"/>
                </a:solidFill>
                <a:ea typeface="+mn-lt"/>
                <a:cs typeface="+mn-lt"/>
              </a:rPr>
              <a:t> </a:t>
            </a:r>
            <a:r>
              <a:rPr lang="en-US" sz="1600" dirty="0" err="1">
                <a:solidFill>
                  <a:srgbClr val="FFFFFF"/>
                </a:solidFill>
                <a:ea typeface="+mn-lt"/>
                <a:cs typeface="+mn-lt"/>
              </a:rPr>
              <a:t>syfte</a:t>
            </a:r>
            <a:r>
              <a:rPr lang="en-US" sz="1600" dirty="0">
                <a:solidFill>
                  <a:srgbClr val="FFFFFF"/>
                </a:solidFill>
                <a:ea typeface="+mn-lt"/>
                <a:cs typeface="+mn-lt"/>
              </a:rPr>
              <a:t> </a:t>
            </a:r>
            <a:r>
              <a:rPr lang="en-US" sz="1600" dirty="0" err="1">
                <a:solidFill>
                  <a:srgbClr val="FFFFFF"/>
                </a:solidFill>
                <a:ea typeface="+mn-lt"/>
                <a:cs typeface="+mn-lt"/>
              </a:rPr>
              <a:t>och</a:t>
            </a:r>
            <a:r>
              <a:rPr lang="en-US" sz="1600" dirty="0">
                <a:solidFill>
                  <a:srgbClr val="FFFFFF"/>
                </a:solidFill>
                <a:ea typeface="+mn-lt"/>
                <a:cs typeface="+mn-lt"/>
              </a:rPr>
              <a:t> </a:t>
            </a:r>
            <a:r>
              <a:rPr lang="en-US" sz="1600" dirty="0" err="1">
                <a:solidFill>
                  <a:srgbClr val="FFFFFF"/>
                </a:solidFill>
                <a:ea typeface="+mn-lt"/>
                <a:cs typeface="+mn-lt"/>
              </a:rPr>
              <a:t>nytta</a:t>
            </a:r>
            <a:r>
              <a:rPr lang="en-US" sz="1600" dirty="0">
                <a:solidFill>
                  <a:srgbClr val="FFFFFF"/>
                </a:solidFill>
                <a:ea typeface="+mn-lt"/>
                <a:cs typeface="+mn-lt"/>
              </a:rPr>
              <a:t> för </a:t>
            </a:r>
            <a:r>
              <a:rPr lang="en-US" sz="1600" dirty="0" err="1">
                <a:solidFill>
                  <a:srgbClr val="FFFFFF"/>
                </a:solidFill>
                <a:ea typeface="+mn-lt"/>
                <a:cs typeface="+mn-lt"/>
              </a:rPr>
              <a:t>företag</a:t>
            </a:r>
            <a:r>
              <a:rPr lang="en-US" sz="1600" dirty="0">
                <a:solidFill>
                  <a:srgbClr val="FFFFFF"/>
                </a:solidFill>
                <a:ea typeface="+mn-lt"/>
                <a:cs typeface="+mn-lt"/>
              </a:rPr>
              <a:t> </a:t>
            </a:r>
            <a:r>
              <a:rPr lang="en-US" sz="1600" dirty="0" err="1">
                <a:solidFill>
                  <a:srgbClr val="FFFFFF"/>
                </a:solidFill>
                <a:ea typeface="+mn-lt"/>
                <a:cs typeface="+mn-lt"/>
              </a:rPr>
              <a:t>och</a:t>
            </a:r>
            <a:r>
              <a:rPr lang="en-US" sz="1600" dirty="0">
                <a:solidFill>
                  <a:srgbClr val="FFFFFF"/>
                </a:solidFill>
                <a:ea typeface="+mn-lt"/>
                <a:cs typeface="+mn-lt"/>
              </a:rPr>
              <a:t> </a:t>
            </a:r>
            <a:r>
              <a:rPr lang="en-US" sz="1600" dirty="0" err="1">
                <a:solidFill>
                  <a:srgbClr val="FFFFFF"/>
                </a:solidFill>
                <a:ea typeface="+mn-lt"/>
                <a:cs typeface="+mn-lt"/>
              </a:rPr>
              <a:t>kommuner</a:t>
            </a:r>
            <a:r>
              <a:rPr lang="en-US" sz="1600" dirty="0">
                <a:solidFill>
                  <a:srgbClr val="FFFFFF"/>
                </a:solidFill>
                <a:ea typeface="+mn-lt"/>
                <a:cs typeface="+mn-lt"/>
              </a:rPr>
              <a:t>.</a:t>
            </a:r>
            <a:endParaRPr lang="en-US" dirty="0">
              <a:solidFill>
                <a:srgbClr val="FFFFFF"/>
              </a:solidFill>
            </a:endParaRPr>
          </a:p>
        </p:txBody>
      </p:sp>
      <p:sp>
        <p:nvSpPr>
          <p:cNvPr id="9" name="Rubrik 1">
            <a:extLst>
              <a:ext uri="{FF2B5EF4-FFF2-40B4-BE49-F238E27FC236}">
                <a16:creationId xmlns:a16="http://schemas.microsoft.com/office/drawing/2014/main" id="{F11BE32D-CB4A-E647-5361-6CE3C4C9D867}"/>
              </a:ext>
            </a:extLst>
          </p:cNvPr>
          <p:cNvSpPr txBox="1">
            <a:spLocks/>
          </p:cNvSpPr>
          <p:nvPr/>
        </p:nvSpPr>
        <p:spPr>
          <a:xfrm>
            <a:off x="0" y="0"/>
            <a:ext cx="2453639" cy="365760"/>
          </a:xfrm>
          <a:prstGeom prst="rect">
            <a:avLst/>
          </a:prstGeom>
          <a:solidFill>
            <a:schemeClr val="accent6"/>
          </a:solidFill>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sv-SE" sz="1400" dirty="0">
                <a:solidFill>
                  <a:schemeClr val="bg1"/>
                </a:solidFill>
                <a:latin typeface="+mn-lt"/>
              </a:rPr>
              <a:t>AFFÄRSUTVECKLING</a:t>
            </a:r>
            <a:endParaRPr lang="sv-SE" sz="800" dirty="0">
              <a:solidFill>
                <a:schemeClr val="bg1"/>
              </a:solidFill>
              <a:latin typeface="+mn-lt"/>
            </a:endParaRPr>
          </a:p>
        </p:txBody>
      </p:sp>
      <p:sp>
        <p:nvSpPr>
          <p:cNvPr id="10" name="Rektangel 9">
            <a:extLst>
              <a:ext uri="{FF2B5EF4-FFF2-40B4-BE49-F238E27FC236}">
                <a16:creationId xmlns:a16="http://schemas.microsoft.com/office/drawing/2014/main" id="{2C1FFF0A-D42B-3058-A32B-B767403C66D9}"/>
              </a:ext>
            </a:extLst>
          </p:cNvPr>
          <p:cNvSpPr/>
          <p:nvPr/>
        </p:nvSpPr>
        <p:spPr>
          <a:xfrm>
            <a:off x="6947998" y="3174287"/>
            <a:ext cx="5554163" cy="31381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Onlinemedia 2" descr="Hvad er CareWare Nordic Præsentationsdage?">
            <a:hlinkClick r:id="" action="ppaction://media"/>
            <a:extLst>
              <a:ext uri="{FF2B5EF4-FFF2-40B4-BE49-F238E27FC236}">
                <a16:creationId xmlns:a16="http://schemas.microsoft.com/office/drawing/2014/main" id="{82F5A4B6-96C2-FC0F-47BB-D98B35AE7151}"/>
              </a:ext>
            </a:extLst>
          </p:cNvPr>
          <p:cNvPicPr>
            <a:picLocks noRot="1" noChangeAspect="1"/>
          </p:cNvPicPr>
          <p:nvPr>
            <a:videoFile r:link="rId1"/>
          </p:nvPr>
        </p:nvPicPr>
        <p:blipFill>
          <a:blip r:embed="rId3"/>
          <a:stretch>
            <a:fillRect/>
          </a:stretch>
        </p:blipFill>
        <p:spPr>
          <a:xfrm>
            <a:off x="6749218" y="3373067"/>
            <a:ext cx="5554163" cy="3138102"/>
          </a:xfrm>
          <a:prstGeom prst="rect">
            <a:avLst/>
          </a:prstGeom>
        </p:spPr>
      </p:pic>
    </p:spTree>
    <p:extLst>
      <p:ext uri="{BB962C8B-B14F-4D97-AF65-F5344CB8AC3E}">
        <p14:creationId xmlns:p14="http://schemas.microsoft.com/office/powerpoint/2010/main" val="1239254151"/>
      </p:ext>
    </p:extLst>
  </p:cSld>
  <p:clrMapOvr>
    <a:masterClrMapping/>
  </p:clrMapOvr>
  <p:timing>
    <p:tnLst>
      <p:par>
        <p:cTn id="1" dur="indefinite" restart="never" nodeType="tmRoot">
          <p:childTnLst>
            <p:video>
              <p:cMediaNode vol="80000">
                <p:cTn id="2" fill="hold" display="0">
                  <p:stCondLst>
                    <p:cond delay="indefinite"/>
                  </p:stCondLst>
                </p:cTn>
                <p:tgtEl>
                  <p:spTgt spid="11"/>
                </p:tgtEl>
              </p:cMediaNode>
            </p:video>
          </p:childTnLst>
        </p:cTn>
      </p:par>
    </p:tnLst>
  </p:timing>
</p:sld>
</file>

<file path=ppt/theme/theme1.xml><?xml version="1.0" encoding="utf-8"?>
<a:theme xmlns:a="http://schemas.openxmlformats.org/drawingml/2006/main" name="Office-tema">
  <a:themeElements>
    <a:clrScheme name="Egen 1">
      <a:dk1>
        <a:srgbClr val="000000"/>
      </a:dk1>
      <a:lt1>
        <a:srgbClr val="FFFFFF"/>
      </a:lt1>
      <a:dk2>
        <a:srgbClr val="44546A"/>
      </a:dk2>
      <a:lt2>
        <a:srgbClr val="E7E6E6"/>
      </a:lt2>
      <a:accent1>
        <a:srgbClr val="E73E11"/>
      </a:accent1>
      <a:accent2>
        <a:srgbClr val="EB5E09"/>
      </a:accent2>
      <a:accent3>
        <a:srgbClr val="A5A5A5"/>
      </a:accent3>
      <a:accent4>
        <a:srgbClr val="739C24"/>
      </a:accent4>
      <a:accent5>
        <a:srgbClr val="A0C479"/>
      </a:accent5>
      <a:accent6>
        <a:srgbClr val="216A30"/>
      </a:accent6>
      <a:hlink>
        <a:srgbClr val="0563C1"/>
      </a:hlink>
      <a:folHlink>
        <a:srgbClr val="EB5E0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792d4c3-e6ef-406d-94ed-f22b4a415cd6" xsi:nil="true"/>
    <lcf76f155ced4ddcb4097134ff3c332f xmlns="bd3c4eb0-fc10-4b3d-8174-37a4b06098f7">
      <Terms xmlns="http://schemas.microsoft.com/office/infopath/2007/PartnerControls"/>
    </lcf76f155ced4ddcb4097134ff3c332f>
    <SharedWithUsers xmlns="3792d4c3-e6ef-406d-94ed-f22b4a415cd6">
      <UserInfo>
        <DisplayName>Virginia Wiman</DisplayName>
        <AccountId>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94F0BADB044A4988EE60D9FF605F51" ma:contentTypeVersion="16" ma:contentTypeDescription="Create a new document." ma:contentTypeScope="" ma:versionID="8255b7105d606e855bc9b01aed6e98f3">
  <xsd:schema xmlns:xsd="http://www.w3.org/2001/XMLSchema" xmlns:xs="http://www.w3.org/2001/XMLSchema" xmlns:p="http://schemas.microsoft.com/office/2006/metadata/properties" xmlns:ns2="bd3c4eb0-fc10-4b3d-8174-37a4b06098f7" xmlns:ns3="3792d4c3-e6ef-406d-94ed-f22b4a415cd6" targetNamespace="http://schemas.microsoft.com/office/2006/metadata/properties" ma:root="true" ma:fieldsID="dcb46b0686da4be75c75d8e0e79b753b" ns2:_="" ns3:_="">
    <xsd:import namespace="bd3c4eb0-fc10-4b3d-8174-37a4b06098f7"/>
    <xsd:import namespace="3792d4c3-e6ef-406d-94ed-f22b4a415c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c4eb0-fc10-4b3d-8174-37a4b06098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0564354-fc98-4780-8b9d-42bd6952d0a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792d4c3-e6ef-406d-94ed-f22b4a415cd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0c373f7-0906-41be-a259-de6a51a68582}" ma:internalName="TaxCatchAll" ma:showField="CatchAllData" ma:web="3792d4c3-e6ef-406d-94ed-f22b4a415c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88AFA7-284D-413B-BB2E-D723022D378A}">
  <ds:schemaRefs>
    <ds:schemaRef ds:uri="http://www.w3.org/XML/1998/namespace"/>
    <ds:schemaRef ds:uri="http://purl.org/dc/terms/"/>
    <ds:schemaRef ds:uri="bd3c4eb0-fc10-4b3d-8174-37a4b06098f7"/>
    <ds:schemaRef ds:uri="http://purl.org/dc/dcmitype/"/>
    <ds:schemaRef ds:uri="http://schemas.microsoft.com/office/2006/documentManagement/types"/>
    <ds:schemaRef ds:uri="http://purl.org/dc/elements/1.1/"/>
    <ds:schemaRef ds:uri="3792d4c3-e6ef-406d-94ed-f22b4a415cd6"/>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2110343-3DA4-42A7-AE2D-CA5A17E1E9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c4eb0-fc10-4b3d-8174-37a4b06098f7"/>
    <ds:schemaRef ds:uri="3792d4c3-e6ef-406d-94ed-f22b4a415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837D2C-A4D5-40C4-B009-0A771D21DA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{8E51F895-5602-804A-B6FF-ABB59D356200}tf10001120</Template>
  <TotalTime>1973</TotalTime>
  <Words>3025</Words>
  <Application>Microsoft Office PowerPoint</Application>
  <PresentationFormat>A3 (297 x 420 mm)</PresentationFormat>
  <Paragraphs>108</Paragraphs>
  <Slides>23</Slides>
  <Notes>0</Notes>
  <HiddenSlides>0</HiddenSlides>
  <MMClips>13</MMClips>
  <ScaleCrop>false</ScaleCrop>
  <HeadingPairs>
    <vt:vector size="4" baseType="variant">
      <vt:variant>
        <vt:lpstr>Tema</vt:lpstr>
      </vt:variant>
      <vt:variant>
        <vt:i4>1</vt:i4>
      </vt:variant>
      <vt:variant>
        <vt:lpstr>Bildrubriker</vt:lpstr>
      </vt:variant>
      <vt:variant>
        <vt:i4>23</vt:i4>
      </vt:variant>
    </vt:vector>
  </HeadingPairs>
  <TitlesOfParts>
    <vt:vector size="24" baseType="lpstr">
      <vt:lpstr>Office-tema</vt:lpstr>
      <vt:lpstr>Verksamhetsberättelse</vt:lpstr>
      <vt:lpstr>Allmänt om CareWare Nordic</vt:lpstr>
      <vt:lpstr>Affärsutveckling</vt:lpstr>
      <vt:lpstr>Springboards – ett internationellt lyckat koncept</vt:lpstr>
      <vt:lpstr>Springboards – assessing impact and developing new solutions, Health Innovation Day 2020</vt:lpstr>
      <vt:lpstr>Mät blodsocker utan stick i fingret</vt:lpstr>
      <vt:lpstr>Springboard på Halmstads Gummifabrik</vt:lpstr>
      <vt:lpstr>Presentationsdagar</vt:lpstr>
      <vt:lpstr>Vad är CareWare Nordic Presentationsdag?</vt:lpstr>
      <vt:lpstr>Presentationsdag Affärsperspektiv</vt:lpstr>
      <vt:lpstr>Presentationsdag Deltagarperspektiv</vt:lpstr>
      <vt:lpstr>Presentationsdag Ledningsperspektiv</vt:lpstr>
      <vt:lpstr>Halland Tech Week 2021 Digitala lösningar för vård i hemmet</vt:lpstr>
      <vt:lpstr>Innovation Jam – ett lyckat koncept även i digitalt format</vt:lpstr>
      <vt:lpstr>Bakteriers hemliga språk?</vt:lpstr>
      <vt:lpstr>Innovation Jam 5:e maj 2022</vt:lpstr>
      <vt:lpstr>Användardriven innovation 3D-print aktiviteter inom hälsoområdet</vt:lpstr>
      <vt:lpstr>Rehab Lab Användardriven Innovation</vt:lpstr>
      <vt:lpstr>Kundresan i Varbergs kommun</vt:lpstr>
      <vt:lpstr>Kompetensutveckling</vt:lpstr>
      <vt:lpstr>De välfärdsteknologiska pionjärerna i Århus</vt:lpstr>
      <vt:lpstr>Om du vill veta mer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Jesper Jansson</dc:creator>
  <cp:lastModifiedBy>Jesper Jansson</cp:lastModifiedBy>
  <cp:revision>565</cp:revision>
  <dcterms:created xsi:type="dcterms:W3CDTF">2022-05-20T08:43:28Z</dcterms:created>
  <dcterms:modified xsi:type="dcterms:W3CDTF">2025-11-19T12:25:54Z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0x0101004894F0BADB044A4988EE60D9FF605F51</vt:lpwstr>
  </property>
  <property fmtid="{D5CDD505-2E9C-101B-9397-08002B2CF9AE}" pid="3" name="MediaServiceImageTags">
    <vt:lpwstr/>
  </property>
</Properties>
</file>